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44"/>
  </p:notesMasterIdLst>
  <p:sldIdLst>
    <p:sldId id="316" r:id="rId2"/>
    <p:sldId id="293" r:id="rId3"/>
    <p:sldId id="289" r:id="rId4"/>
    <p:sldId id="290" r:id="rId5"/>
    <p:sldId id="304" r:id="rId6"/>
    <p:sldId id="288" r:id="rId7"/>
    <p:sldId id="291" r:id="rId8"/>
    <p:sldId id="292" r:id="rId9"/>
    <p:sldId id="280" r:id="rId10"/>
    <p:sldId id="294" r:id="rId11"/>
    <p:sldId id="258" r:id="rId12"/>
    <p:sldId id="298" r:id="rId13"/>
    <p:sldId id="259" r:id="rId14"/>
    <p:sldId id="300" r:id="rId15"/>
    <p:sldId id="319" r:id="rId16"/>
    <p:sldId id="308" r:id="rId17"/>
    <p:sldId id="309" r:id="rId18"/>
    <p:sldId id="310" r:id="rId19"/>
    <p:sldId id="320" r:id="rId20"/>
    <p:sldId id="313" r:id="rId21"/>
    <p:sldId id="321" r:id="rId22"/>
    <p:sldId id="265" r:id="rId23"/>
    <p:sldId id="303" r:id="rId24"/>
    <p:sldId id="302" r:id="rId25"/>
    <p:sldId id="285" r:id="rId26"/>
    <p:sldId id="301" r:id="rId27"/>
    <p:sldId id="305" r:id="rId28"/>
    <p:sldId id="269" r:id="rId29"/>
    <p:sldId id="322" r:id="rId30"/>
    <p:sldId id="323" r:id="rId31"/>
    <p:sldId id="324" r:id="rId32"/>
    <p:sldId id="271" r:id="rId33"/>
    <p:sldId id="275" r:id="rId34"/>
    <p:sldId id="307" r:id="rId35"/>
    <p:sldId id="263" r:id="rId36"/>
    <p:sldId id="276" r:id="rId37"/>
    <p:sldId id="315" r:id="rId38"/>
    <p:sldId id="287" r:id="rId39"/>
    <p:sldId id="278" r:id="rId40"/>
    <p:sldId id="277" r:id="rId41"/>
    <p:sldId id="314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2" autoAdjust="0"/>
    <p:restoredTop sz="91382" autoAdjust="0"/>
  </p:normalViewPr>
  <p:slideViewPr>
    <p:cSldViewPr>
      <p:cViewPr varScale="1">
        <p:scale>
          <a:sx n="64" d="100"/>
          <a:sy n="6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0B84-4918-4A0F-AA81-6CF9BE60393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63C4-1B9E-4661-ABB3-A17C58C8A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63C4-1B9E-4661-ABB3-A17C58C8AE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9676" y="6019801"/>
            <a:ext cx="3971924" cy="7715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A28-841D-49EB-9329-9CFBD1C2CBC8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6550-95DE-4620-AD81-CFD2FEA1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jpeg"/><Relationship Id="rId18" Type="http://schemas.openxmlformats.org/officeDocument/2006/relationships/image" Target="../media/image7.png"/><Relationship Id="rId3" Type="http://schemas.openxmlformats.org/officeDocument/2006/relationships/image" Target="../media/image16.png"/><Relationship Id="rId21" Type="http://schemas.microsoft.com/office/2007/relationships/hdphoto" Target="../media/hdphoto7.wdp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17" Type="http://schemas.openxmlformats.org/officeDocument/2006/relationships/image" Target="../media/image6.png"/><Relationship Id="rId2" Type="http://schemas.openxmlformats.org/officeDocument/2006/relationships/image" Target="../media/image15.png"/><Relationship Id="rId16" Type="http://schemas.microsoft.com/office/2007/relationships/hdphoto" Target="../media/hdphoto6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19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Radiation is all around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454214"/>
            <a:ext cx="1181367" cy="118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32" y="5389969"/>
            <a:ext cx="1311177" cy="1311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93" y="5514645"/>
            <a:ext cx="3187613" cy="10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413"/>
            <a:ext cx="2803290" cy="14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ckground radi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35843"/>
            <a:ext cx="2466975" cy="24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096325"/>
            <a:ext cx="3048000" cy="1905384"/>
          </a:xfrm>
          <a:prstGeom prst="rect">
            <a:avLst/>
          </a:prstGeom>
        </p:spPr>
      </p:pic>
      <p:sp>
        <p:nvSpPr>
          <p:cNvPr id="15" name="AutoShape 16" descr="Image result for radiation meanin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97252" y="760860"/>
            <a:ext cx="3169811" cy="6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SG" dirty="0"/>
          </a:p>
        </p:txBody>
      </p:sp>
      <p:pic>
        <p:nvPicPr>
          <p:cNvPr id="5" name="Content Placeholder 4" descr="Image result for sourcces of background RADIATION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57" y="1845856"/>
            <a:ext cx="2876928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sourcces of background RADIATION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872"/>
            <a:ext cx="2566685" cy="1564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2" descr="Image result for mri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058" name="Picture 10" descr="Image result for cosmic rays in space reaching the eart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32" y="3429000"/>
            <a:ext cx="309936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4" descr="Image result for radiation mea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8" name="Picture 7" descr="Image result for sourcces of background RADIATION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6" y="254975"/>
            <a:ext cx="2354580" cy="194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0" descr="Image result for artificial sources of radia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3" y="4364618"/>
            <a:ext cx="3016367" cy="12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ources of radiation in everyday lif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46" y="261423"/>
            <a:ext cx="2139227" cy="16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pic>
        <p:nvPicPr>
          <p:cNvPr id="7" name="Picture 6" descr="Image result for sourcces of background RADIATION"/>
          <p:cNvPicPr/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3" y="1946544"/>
            <a:ext cx="2804168" cy="137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sourcces of background RADIATION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8" y="290038"/>
            <a:ext cx="1864597" cy="156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273271" y="1722061"/>
            <a:ext cx="4466111" cy="26563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Radiation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0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92460" cy="1320800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tx1"/>
                </a:solidFill>
                <a:latin typeface="+mn-lt"/>
              </a:rPr>
              <a:t>Invisible energy waves or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816715" cy="167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tx1"/>
                </a:solidFill>
              </a:rPr>
              <a:t>     Is </a:t>
            </a:r>
            <a:r>
              <a:rPr lang="en-US" sz="3500" dirty="0">
                <a:solidFill>
                  <a:schemeClr val="tx1"/>
                </a:solidFill>
              </a:rPr>
              <a:t>the emission of energy </a:t>
            </a:r>
            <a:r>
              <a:rPr lang="en-US" sz="3500" dirty="0" smtClean="0">
                <a:solidFill>
                  <a:schemeClr val="tx1"/>
                </a:solidFill>
              </a:rPr>
              <a:t>as 	electromagnetic </a:t>
            </a:r>
            <a:r>
              <a:rPr lang="en-US" sz="3500" dirty="0">
                <a:solidFill>
                  <a:schemeClr val="tx1"/>
                </a:solidFill>
              </a:rPr>
              <a:t>waves or as moving </a:t>
            </a:r>
            <a:r>
              <a:rPr lang="en-US" sz="3500" dirty="0" smtClean="0">
                <a:solidFill>
                  <a:schemeClr val="tx1"/>
                </a:solidFill>
              </a:rPr>
              <a:t>	subatomic </a:t>
            </a:r>
            <a:r>
              <a:rPr lang="en-US" sz="3500" dirty="0">
                <a:solidFill>
                  <a:schemeClr val="tx1"/>
                </a:solidFill>
              </a:rPr>
              <a:t>particles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56" y="2953683"/>
            <a:ext cx="6380304" cy="2388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599"/>
            <a:ext cx="8486774" cy="4114801"/>
          </a:xfrm>
        </p:spPr>
        <p:txBody>
          <a:bodyPr>
            <a:prstTxWarp prst="textCurveDow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SG" b="1" dirty="0">
                <a:ln/>
                <a:solidFill>
                  <a:srgbClr val="FFC000"/>
                </a:solidFill>
                <a:latin typeface="Arial Black" panose="020B0A04020102020204" pitchFamily="34" charset="0"/>
              </a:rPr>
              <a:t>Is radiation always present?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85387"/>
            <a:ext cx="2430833" cy="2181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natural background radi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2" y="152400"/>
            <a:ext cx="7399628" cy="51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444"/>
            <a:ext cx="9144000" cy="1872556"/>
          </a:xfrm>
        </p:spPr>
        <p:txBody>
          <a:bodyPr>
            <a:normAutofit fontScale="90000"/>
          </a:bodyPr>
          <a:lstStyle/>
          <a:p>
            <a:pPr algn="ctr"/>
            <a:r>
              <a:rPr lang="en-SG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Radiation is always present in the environment.</a:t>
            </a:r>
            <a:br>
              <a:rPr lang="en-SG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en-SG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917" y="2728962"/>
            <a:ext cx="4099560" cy="2509101"/>
          </a:xfrm>
        </p:spPr>
        <p:txBody>
          <a:bodyPr>
            <a:normAutofit lnSpcReduction="10000"/>
          </a:bodyPr>
          <a:lstStyle/>
          <a:p>
            <a:endParaRPr lang="en-SG" dirty="0"/>
          </a:p>
          <a:p>
            <a:r>
              <a:rPr lang="en-SG" sz="7100" b="1" dirty="0">
                <a:cs typeface="Times New Roman" panose="02020603050405020304" pitchFamily="18" charset="0"/>
              </a:rPr>
              <a:t>Natural radiation</a:t>
            </a:r>
          </a:p>
          <a:p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838200" y="1676400"/>
            <a:ext cx="7368660" cy="834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/>
              <a:t>Background Radiation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95812" y="2761310"/>
            <a:ext cx="3938588" cy="2344090"/>
          </a:xfrm>
        </p:spPr>
        <p:txBody>
          <a:bodyPr>
            <a:normAutofit lnSpcReduction="10000"/>
          </a:bodyPr>
          <a:lstStyle/>
          <a:p>
            <a:endParaRPr lang="en-SG" dirty="0"/>
          </a:p>
          <a:p>
            <a:r>
              <a:rPr lang="en-SG" sz="7100" b="1" dirty="0" smtClean="0">
                <a:cs typeface="Times New Roman" panose="02020603050405020304" pitchFamily="18" charset="0"/>
              </a:rPr>
              <a:t>Artificial </a:t>
            </a:r>
            <a:r>
              <a:rPr lang="en-SG" sz="7100" b="1" dirty="0">
                <a:cs typeface="Times New Roman" panose="02020603050405020304" pitchFamily="18" charset="0"/>
              </a:rPr>
              <a:t>radiation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459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29" y="1600200"/>
            <a:ext cx="7886700" cy="28194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>
                <a:latin typeface="+mn-lt"/>
              </a:rPr>
              <a:t>Sources of Natural radiation</a:t>
            </a:r>
            <a:endParaRPr lang="en-US" sz="75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970" y="1573550"/>
            <a:ext cx="5190059" cy="389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228" y="381000"/>
            <a:ext cx="79211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/>
            <a:r>
              <a:rPr lang="en-US" sz="3500" dirty="0" smtClean="0"/>
              <a:t>Cosmic </a:t>
            </a:r>
            <a:r>
              <a:rPr lang="en-US" sz="3500" dirty="0"/>
              <a:t>Rays </a:t>
            </a:r>
            <a:r>
              <a:rPr lang="en-US" sz="3500" dirty="0" smtClean="0"/>
              <a:t>– radiation </a:t>
            </a:r>
            <a:r>
              <a:rPr lang="en-US" sz="3500" dirty="0"/>
              <a:t>that reaches </a:t>
            </a:r>
            <a:r>
              <a:rPr lang="en-US" sz="3500" dirty="0" smtClean="0"/>
              <a:t>the </a:t>
            </a:r>
            <a:r>
              <a:rPr lang="en-US" sz="3500" dirty="0"/>
              <a:t>earth from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" y="28988"/>
            <a:ext cx="9141127" cy="568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69" y="2852079"/>
            <a:ext cx="2259231" cy="264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2184519" cy="1461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292"/>
            <a:ext cx="4572000" cy="3133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" y="2810029"/>
            <a:ext cx="4581766" cy="2892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66" y="-585732"/>
            <a:ext cx="4557833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928" y="2808284"/>
            <a:ext cx="4553071" cy="2906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1951672"/>
            <a:ext cx="7600950" cy="1477328"/>
          </a:xfrm>
          <a:prstGeom prst="rect">
            <a:avLst/>
          </a:prstGeom>
          <a:solidFill>
            <a:schemeClr val="bg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marL="137160"/>
            <a:r>
              <a:rPr lang="en-US" sz="3000" b="1" dirty="0"/>
              <a:t>Living things </a:t>
            </a:r>
            <a:r>
              <a:rPr lang="en-US" sz="3000" b="1" dirty="0" smtClean="0"/>
              <a:t>—plants </a:t>
            </a:r>
            <a:r>
              <a:rPr lang="en-US" sz="3000" b="1" dirty="0"/>
              <a:t>absorb radioactive materials from soil and these pass up to food chain.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29" y="1600200"/>
            <a:ext cx="7886700" cy="28194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>
                <a:latin typeface="+mn-lt"/>
              </a:rPr>
              <a:t>Sources of Artificial radiation</a:t>
            </a:r>
            <a:endParaRPr lang="en-US" sz="75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732"/>
            <a:ext cx="8229600" cy="2482000"/>
          </a:xfrm>
        </p:spPr>
        <p:txBody>
          <a:bodyPr>
            <a:noAutofit/>
          </a:bodyPr>
          <a:lstStyle/>
          <a:p>
            <a:r>
              <a:rPr lang="en-SG" sz="8000" b="1" dirty="0" smtClean="0">
                <a:latin typeface="+mn-lt"/>
                <a:cs typeface="Times New Roman" panose="02020603050405020304" pitchFamily="18" charset="0"/>
              </a:rPr>
              <a:t>Name that</a:t>
            </a:r>
            <a:endParaRPr lang="en-SG" sz="8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47414" y="2971800"/>
            <a:ext cx="539782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9000" b="1" dirty="0">
                <a:cs typeface="Times New Roman" panose="02020603050405020304" pitchFamily="18" charset="0"/>
              </a:rPr>
              <a:t>s</a:t>
            </a:r>
            <a:r>
              <a:rPr lang="en-SG" sz="9000" b="1" dirty="0" smtClean="0">
                <a:cs typeface="Times New Roman" panose="02020603050405020304" pitchFamily="18" charset="0"/>
              </a:rPr>
              <a:t>ymbol </a:t>
            </a:r>
            <a:r>
              <a:rPr lang="en-SG" sz="9000" b="1" dirty="0">
                <a:cs typeface="Times New Roman" panose="02020603050405020304" pitchFamily="18" charset="0"/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37951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28" y="75652"/>
            <a:ext cx="4431062" cy="2867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48" y="3400243"/>
            <a:ext cx="4414052" cy="257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752" y="18684"/>
            <a:ext cx="4440848" cy="3334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27" y="2674441"/>
            <a:ext cx="4440848" cy="3334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29" y="1600200"/>
            <a:ext cx="7886700" cy="28194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 smtClean="0">
                <a:latin typeface="+mn-lt"/>
              </a:rPr>
              <a:t>Radiation Hunt</a:t>
            </a:r>
            <a:endParaRPr lang="en-US" sz="75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685800"/>
            <a:ext cx="6492240" cy="856396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Radiation is all around us”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701765"/>
            <a:ext cx="7543801" cy="3860835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000" i="1" dirty="0">
                <a:cs typeface="Times New Roman" panose="02020603050405020304" pitchFamily="18" charset="0"/>
              </a:rPr>
              <a:t>Objectives:</a:t>
            </a:r>
          </a:p>
          <a:p>
            <a:pPr lvl="0"/>
            <a:r>
              <a:rPr lang="en-US" sz="3000" dirty="0">
                <a:cs typeface="Times New Roman" panose="02020603050405020304" pitchFamily="18" charset="0"/>
              </a:rPr>
              <a:t>Observe and measure the radiation dose in a given station;</a:t>
            </a:r>
          </a:p>
          <a:p>
            <a:pPr lvl="0"/>
            <a:r>
              <a:rPr lang="en-US" sz="3000" dirty="0">
                <a:cs typeface="Times New Roman" panose="02020603050405020304" pitchFamily="18" charset="0"/>
              </a:rPr>
              <a:t>Compare the average radiation dose in different stations; and</a:t>
            </a:r>
          </a:p>
          <a:p>
            <a:pPr lvl="0"/>
            <a:r>
              <a:rPr lang="en-US" sz="3000" dirty="0">
                <a:cs typeface="Times New Roman" panose="02020603050405020304" pitchFamily="18" charset="0"/>
              </a:rPr>
              <a:t>Construct a bar graph showing the radiation dose reading of the different station.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78" y="533400"/>
            <a:ext cx="8534400" cy="106680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chemeClr val="tx1"/>
                </a:solidFill>
                <a:latin typeface="+mn-lt"/>
              </a:rPr>
              <a:t>Radiation Monitoring Survey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64105"/>
              </p:ext>
            </p:extLst>
          </p:nvPr>
        </p:nvGraphicFramePr>
        <p:xfrm>
          <a:off x="678716" y="1676402"/>
          <a:ext cx="7855684" cy="358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5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3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Station</a:t>
                      </a:r>
                      <a:endParaRPr lang="en-S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First reading </a:t>
                      </a:r>
                      <a:endParaRPr lang="en-SG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Second reading</a:t>
                      </a:r>
                      <a:endParaRPr lang="en-SG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Third reading</a:t>
                      </a:r>
                      <a:endParaRPr lang="en-SG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Average reading</a:t>
                      </a:r>
                      <a:endParaRPr lang="en-SG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 School ground</a:t>
                      </a:r>
                      <a:endParaRPr lang="en-S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Near canteen</a:t>
                      </a:r>
                      <a:endParaRPr lang="en-SG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 School Mini forest</a:t>
                      </a:r>
                      <a:endParaRPr lang="en-SG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Inside the classroom</a:t>
                      </a:r>
                      <a:endParaRPr lang="en-SG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SG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38" y="141181"/>
            <a:ext cx="7260371" cy="955989"/>
          </a:xfrm>
        </p:spPr>
        <p:txBody>
          <a:bodyPr>
            <a:normAutofit/>
          </a:bodyPr>
          <a:lstStyle/>
          <a:p>
            <a:r>
              <a:rPr lang="en-SG" sz="3500" b="1" dirty="0">
                <a:latin typeface="+mn-lt"/>
              </a:rPr>
              <a:t>How to measure radiation dose?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15" y="953642"/>
            <a:ext cx="8003018" cy="21705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SG" sz="2500" b="1" dirty="0">
                <a:solidFill>
                  <a:schemeClr val="tx1"/>
                </a:solidFill>
              </a:rPr>
              <a:t>Use </a:t>
            </a:r>
            <a:r>
              <a:rPr lang="en-SG" sz="2500" b="1" dirty="0" smtClean="0">
                <a:solidFill>
                  <a:schemeClr val="tx1"/>
                </a:solidFill>
              </a:rPr>
              <a:t>radiation </a:t>
            </a:r>
            <a:r>
              <a:rPr lang="en-SG" sz="2500" b="1" dirty="0"/>
              <a:t>s</a:t>
            </a:r>
            <a:r>
              <a:rPr lang="en-SG" sz="2500" b="1" dirty="0" smtClean="0">
                <a:solidFill>
                  <a:schemeClr val="tx1"/>
                </a:solidFill>
              </a:rPr>
              <a:t>urvey </a:t>
            </a:r>
            <a:r>
              <a:rPr lang="en-SG" sz="2500" b="1" dirty="0"/>
              <a:t>m</a:t>
            </a:r>
            <a:r>
              <a:rPr lang="en-SG" sz="2500" b="1" dirty="0" smtClean="0">
                <a:solidFill>
                  <a:schemeClr val="tx1"/>
                </a:solidFill>
              </a:rPr>
              <a:t>eter. (</a:t>
            </a:r>
            <a:r>
              <a:rPr lang="en-SG" sz="2500" b="1" u="sng" dirty="0" smtClean="0">
                <a:solidFill>
                  <a:schemeClr val="tx1"/>
                </a:solidFill>
              </a:rPr>
              <a:t>Handle </a:t>
            </a:r>
            <a:r>
              <a:rPr lang="en-SG" sz="2500" b="1" u="sng" dirty="0">
                <a:solidFill>
                  <a:schemeClr val="tx1"/>
                </a:solidFill>
              </a:rPr>
              <a:t>with </a:t>
            </a:r>
            <a:r>
              <a:rPr lang="en-SG" sz="2500" b="1" u="sng" dirty="0" smtClean="0">
                <a:solidFill>
                  <a:schemeClr val="tx1"/>
                </a:solidFill>
              </a:rPr>
              <a:t>care</a:t>
            </a:r>
            <a:r>
              <a:rPr lang="en-SG" sz="2500" b="1" dirty="0" smtClean="0">
                <a:solidFill>
                  <a:schemeClr val="tx1"/>
                </a:solidFill>
              </a:rPr>
              <a:t>)</a:t>
            </a:r>
            <a:endParaRPr lang="en-SG" sz="25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SG" sz="2500" b="1" dirty="0">
                <a:solidFill>
                  <a:schemeClr val="tx1"/>
                </a:solidFill>
              </a:rPr>
              <a:t>Hold radiation meter at least 1 meter above the ground.</a:t>
            </a:r>
          </a:p>
          <a:p>
            <a:pPr marL="457200" indent="-457200">
              <a:buFont typeface="+mj-lt"/>
              <a:buAutoNum type="arabicPeriod"/>
            </a:pPr>
            <a:r>
              <a:rPr lang="en-SG" sz="2500" b="1" dirty="0">
                <a:solidFill>
                  <a:schemeClr val="tx1"/>
                </a:solidFill>
              </a:rPr>
              <a:t>Switch on </a:t>
            </a:r>
            <a:r>
              <a:rPr lang="en-SG" sz="2500" b="1" dirty="0" smtClean="0">
                <a:solidFill>
                  <a:schemeClr val="tx1"/>
                </a:solidFill>
              </a:rPr>
              <a:t>the radiation </a:t>
            </a:r>
            <a:r>
              <a:rPr lang="en-SG" sz="2500" b="1" dirty="0">
                <a:solidFill>
                  <a:schemeClr val="tx1"/>
                </a:solidFill>
              </a:rPr>
              <a:t>meter and wait for 1 minute </a:t>
            </a:r>
            <a:r>
              <a:rPr lang="en-SG" sz="2500" b="1" dirty="0"/>
              <a:t>before the actual reading.</a:t>
            </a:r>
          </a:p>
          <a:p>
            <a:pPr marL="457200" indent="-457200">
              <a:buFont typeface="+mj-lt"/>
              <a:buAutoNum type="arabicPeriod"/>
            </a:pPr>
            <a:endParaRPr lang="en-SG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3083659" cy="25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5029200" y="3617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err="1"/>
              <a:t>Hakaru</a:t>
            </a:r>
            <a:r>
              <a:rPr lang="en-SG" sz="2800" b="1" dirty="0"/>
              <a:t> – kun or Radiation monitor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4038601" y="3810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06" y="156075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</a:t>
            </a:r>
            <a:r>
              <a:rPr lang="en-US" sz="35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 bar = 10 seconds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138" y="3429000"/>
            <a:ext cx="1404462" cy="842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25715" y="3429000"/>
            <a:ext cx="1474685" cy="842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54974" y="3429000"/>
            <a:ext cx="1460226" cy="842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3424523"/>
            <a:ext cx="1474685" cy="842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67538" y="3429000"/>
            <a:ext cx="1404462" cy="842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35228" y="3429000"/>
            <a:ext cx="1332172" cy="842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202902" y="2323302"/>
            <a:ext cx="1169496" cy="73710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990600" y="1905000"/>
            <a:ext cx="1294911" cy="804857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95299" y="4384148"/>
            <a:ext cx="8191501" cy="3402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3200400" y="4651953"/>
            <a:ext cx="27051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>
                <a:cs typeface="Times New Roman" panose="02020603050405020304" pitchFamily="18" charset="0"/>
              </a:rPr>
              <a:t>60 seconds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497" y="360598"/>
            <a:ext cx="8648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/>
              <a:t>Record your monitored radiation dose </a:t>
            </a:r>
          </a:p>
          <a:p>
            <a:pPr algn="ctr"/>
            <a:r>
              <a:rPr lang="en-SG" sz="3200" b="1" dirty="0"/>
              <a:t>every 20 seconds for 1 minute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14" y="762000"/>
            <a:ext cx="7886700" cy="1325563"/>
          </a:xfrm>
        </p:spPr>
        <p:txBody>
          <a:bodyPr>
            <a:normAutofit/>
          </a:bodyPr>
          <a:lstStyle/>
          <a:p>
            <a:r>
              <a:rPr lang="en-SG" sz="4000" b="1" dirty="0">
                <a:latin typeface="+mn-lt"/>
                <a:cs typeface="Times New Roman" panose="02020603050405020304" pitchFamily="18" charset="0"/>
              </a:rPr>
              <a:t>Unit used</a:t>
            </a:r>
            <a:r>
              <a:rPr lang="en-SG" sz="4000" dirty="0">
                <a:latin typeface="+mn-lt"/>
              </a:rPr>
              <a:t/>
            </a:r>
            <a:br>
              <a:rPr lang="en-SG" sz="4000" dirty="0">
                <a:latin typeface="+mn-lt"/>
              </a:rPr>
            </a:br>
            <a:endParaRPr lang="en-SG" sz="4000" dirty="0">
              <a:latin typeface="+mn-lt"/>
            </a:endParaRPr>
          </a:p>
        </p:txBody>
      </p:sp>
      <p:pic>
        <p:nvPicPr>
          <p:cNvPr id="4" name="Content Placeholder 3" descr="Image result for millisieverts to microsievert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14" y="1600200"/>
            <a:ext cx="847257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1325563"/>
          </a:xfrm>
        </p:spPr>
        <p:txBody>
          <a:bodyPr>
            <a:normAutofit/>
          </a:bodyPr>
          <a:lstStyle/>
          <a:p>
            <a:r>
              <a:rPr lang="en-SG" sz="5000" b="1" dirty="0">
                <a:latin typeface="+mn-lt"/>
              </a:rPr>
              <a:t>Are you now ready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2846391"/>
            <a:ext cx="8153401" cy="1573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7000" b="1" dirty="0"/>
              <a:t>Radiation </a:t>
            </a:r>
            <a:r>
              <a:rPr lang="en-SG" sz="7000" b="1" dirty="0" smtClean="0"/>
              <a:t>Hunting?</a:t>
            </a:r>
            <a:endParaRPr lang="en-SG" sz="7000" b="1" dirty="0"/>
          </a:p>
          <a:p>
            <a:pPr marL="0" indent="0" algn="ctr">
              <a:buNone/>
            </a:pPr>
            <a:endParaRPr lang="en-SG" sz="6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70280"/>
            <a:ext cx="5554899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Radiation hunt map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57747" y="2577084"/>
            <a:ext cx="2682440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048001" y="4679605"/>
            <a:ext cx="2676270" cy="720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482214" y="3755153"/>
            <a:ext cx="1422279" cy="62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325" y="1535046"/>
            <a:ext cx="164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GROUP 1</a:t>
            </a:r>
            <a:endParaRPr lang="en-US" sz="30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100" y="2590800"/>
            <a:ext cx="22946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Mini Forest</a:t>
            </a:r>
            <a:endParaRPr lang="en-US" sz="3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60167" y="2641865"/>
            <a:ext cx="28264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Near Canteen </a:t>
            </a:r>
            <a:endParaRPr lang="en-US" sz="3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724400"/>
            <a:ext cx="29235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School Ground</a:t>
            </a:r>
            <a:endParaRPr lang="en-US" sz="3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1810" y="4336049"/>
            <a:ext cx="21172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Inside the </a:t>
            </a:r>
          </a:p>
          <a:p>
            <a:r>
              <a:rPr lang="en-US" sz="3500" b="1" dirty="0" smtClean="0"/>
              <a:t>Classroom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415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57747" y="2577084"/>
            <a:ext cx="2682440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048001" y="4679605"/>
            <a:ext cx="2676270" cy="720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482214" y="3755153"/>
            <a:ext cx="1422279" cy="62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325" y="1535046"/>
            <a:ext cx="1638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GROUP 2</a:t>
            </a:r>
            <a:endParaRPr lang="en-US" sz="30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430" y="4663516"/>
            <a:ext cx="22946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Mini Forest</a:t>
            </a:r>
            <a:endParaRPr lang="en-US" sz="3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557" y="2590800"/>
            <a:ext cx="28264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Near Canteen </a:t>
            </a:r>
            <a:endParaRPr lang="en-US" sz="3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590800"/>
            <a:ext cx="29235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School Ground</a:t>
            </a:r>
            <a:endParaRPr lang="en-US" sz="3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4709683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Inside the Classroom</a:t>
            </a:r>
            <a:endParaRPr lang="en-US" sz="35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57400" y="128294"/>
            <a:ext cx="5554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Radiation hunt map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0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7669" y="591404"/>
            <a:ext cx="7368661" cy="856396"/>
          </a:xfrm>
        </p:spPr>
        <p:txBody>
          <a:bodyPr>
            <a:noAutofit/>
          </a:bodyPr>
          <a:lstStyle/>
          <a:p>
            <a:pPr algn="ctr"/>
            <a:r>
              <a:rPr lang="en-SG" sz="6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School</a:t>
            </a:r>
          </a:p>
        </p:txBody>
      </p:sp>
      <p:pic>
        <p:nvPicPr>
          <p:cNvPr id="4" name="Content Placeholder 3" descr="Image result for school symbols clip ar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576391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57747" y="2577084"/>
            <a:ext cx="2682440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048001" y="4679605"/>
            <a:ext cx="2676270" cy="720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482214" y="3755153"/>
            <a:ext cx="1422279" cy="62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325" y="1535046"/>
            <a:ext cx="1638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GROUP 3</a:t>
            </a:r>
            <a:endParaRPr lang="en-US" sz="30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571535"/>
            <a:ext cx="22946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Mini Forest</a:t>
            </a:r>
            <a:endParaRPr lang="en-US" sz="3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780003"/>
            <a:ext cx="28264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Near Canteen </a:t>
            </a:r>
            <a:endParaRPr lang="en-US" sz="3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9678" y="2577084"/>
            <a:ext cx="29235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School Ground</a:t>
            </a:r>
            <a:endParaRPr lang="en-US" sz="3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1179" y="4386224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Inside the Classroom</a:t>
            </a:r>
            <a:endParaRPr lang="en-US" sz="35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57400" y="170280"/>
            <a:ext cx="5554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Radiation hunt map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4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57747" y="2577084"/>
            <a:ext cx="2682440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048001" y="4679605"/>
            <a:ext cx="2676270" cy="720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482214" y="3755153"/>
            <a:ext cx="1422279" cy="62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325" y="1535046"/>
            <a:ext cx="1638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GROUP 4</a:t>
            </a:r>
            <a:endParaRPr lang="en-US" sz="30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7414" y="4756190"/>
            <a:ext cx="22946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Mini Forest</a:t>
            </a:r>
            <a:endParaRPr lang="en-US" sz="3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5878" y="4679605"/>
            <a:ext cx="28264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Near Canteen </a:t>
            </a:r>
            <a:endParaRPr lang="en-US" sz="3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73524" y="2626608"/>
            <a:ext cx="29235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School Ground</a:t>
            </a:r>
            <a:endParaRPr lang="en-US" sz="3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3661" y="2342066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Inside the Classroom</a:t>
            </a:r>
            <a:endParaRPr lang="en-US" sz="35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57400" y="170280"/>
            <a:ext cx="5554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+mn-lt"/>
              </a:rPr>
              <a:t>Radiation hunt map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6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78" y="760379"/>
            <a:ext cx="8584467" cy="1096963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</a:rPr>
              <a:t>Observations </a:t>
            </a:r>
            <a:r>
              <a:rPr lang="en-US" sz="3500" b="1" dirty="0">
                <a:solidFill>
                  <a:schemeClr val="tx1"/>
                </a:solidFill>
              </a:rPr>
              <a:t>and </a:t>
            </a:r>
            <a:r>
              <a:rPr lang="en-US" sz="3500" b="1" dirty="0" smtClean="0">
                <a:solidFill>
                  <a:schemeClr val="tx1"/>
                </a:solidFill>
              </a:rPr>
              <a:t>results </a:t>
            </a:r>
            <a:r>
              <a:rPr lang="en-US" sz="3500" b="1" dirty="0">
                <a:solidFill>
                  <a:schemeClr val="tx1"/>
                </a:solidFill>
              </a:rPr>
              <a:t>will be done </a:t>
            </a:r>
            <a:r>
              <a:rPr lang="en-US" sz="3500" b="1" dirty="0" smtClean="0">
                <a:solidFill>
                  <a:schemeClr val="tx1"/>
                </a:solidFill>
              </a:rPr>
              <a:t>through</a:t>
            </a:r>
            <a:r>
              <a:rPr lang="en-US" sz="3500" b="1" dirty="0"/>
              <a:t> </a:t>
            </a:r>
            <a:r>
              <a:rPr lang="en-US" sz="3500" b="1" dirty="0" smtClean="0"/>
              <a:t>suggested tasks: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90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</a:rPr>
              <a:t>Group 1 : News </a:t>
            </a:r>
            <a:r>
              <a:rPr lang="en-US" sz="3000" dirty="0">
                <a:solidFill>
                  <a:schemeClr val="tx1"/>
                </a:solidFill>
              </a:rPr>
              <a:t>casting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</a:t>
            </a:r>
            <a:r>
              <a:rPr lang="en-US" sz="3000" dirty="0" smtClean="0">
                <a:solidFill>
                  <a:schemeClr val="tx1"/>
                </a:solidFill>
              </a:rPr>
              <a:t>2 : Classroom </a:t>
            </a:r>
            <a:r>
              <a:rPr lang="en-US" sz="3000" dirty="0">
                <a:solidFill>
                  <a:schemeClr val="tx1"/>
                </a:solidFill>
              </a:rPr>
              <a:t>scenario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</a:t>
            </a:r>
            <a:r>
              <a:rPr lang="en-US" sz="3000" dirty="0" smtClean="0">
                <a:solidFill>
                  <a:schemeClr val="tx1"/>
                </a:solidFill>
              </a:rPr>
              <a:t>3 : Role </a:t>
            </a:r>
            <a:r>
              <a:rPr lang="en-US" sz="3000" dirty="0">
                <a:solidFill>
                  <a:schemeClr val="tx1"/>
                </a:solidFill>
              </a:rPr>
              <a:t>playing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</a:t>
            </a:r>
            <a:r>
              <a:rPr lang="en-US" sz="3000" dirty="0" smtClean="0">
                <a:solidFill>
                  <a:schemeClr val="tx1"/>
                </a:solidFill>
              </a:rPr>
              <a:t>4 : Panel </a:t>
            </a:r>
            <a:r>
              <a:rPr lang="en-US" sz="3000" dirty="0">
                <a:solidFill>
                  <a:schemeClr val="tx1"/>
                </a:solidFill>
              </a:rPr>
              <a:t>discussion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12900"/>
            <a:ext cx="9144000" cy="94450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+mn-lt"/>
              </a:rPr>
              <a:t>Each group will be given 5 minutes to prepare the suggested task and another 5 minutes for the presentation.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90" y="2305530"/>
            <a:ext cx="78867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Group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6581" y="496669"/>
            <a:ext cx="39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Group Presentation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57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diation hunt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102225" cy="31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2273572"/>
            <a:ext cx="3273287" cy="28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2736" y="381000"/>
            <a:ext cx="679852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 smtClean="0"/>
              <a:t>Let’s go hunting!</a:t>
            </a:r>
            <a:endParaRPr lang="en-US" sz="7500" b="1" dirty="0"/>
          </a:p>
        </p:txBody>
      </p:sp>
    </p:spTree>
    <p:extLst>
      <p:ext uri="{BB962C8B-B14F-4D97-AF65-F5344CB8AC3E}">
        <p14:creationId xmlns:p14="http://schemas.microsoft.com/office/powerpoint/2010/main" val="40344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" y="2088"/>
            <a:ext cx="9121140" cy="52557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97336"/>
              </p:ext>
            </p:extLst>
          </p:nvPr>
        </p:nvGraphicFramePr>
        <p:xfrm>
          <a:off x="22860" y="5023710"/>
          <a:ext cx="9144000" cy="714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471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the effective dose rate radiation on the result of your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readings.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still within the normal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value?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SG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028700"/>
            <a:ext cx="4648200" cy="323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4288"/>
            <a:ext cx="6798734" cy="846667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Interpret the given data</a:t>
            </a:r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4" y="832379"/>
            <a:ext cx="9129486" cy="479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8802"/>
            <a:ext cx="8229600" cy="4450398"/>
          </a:xfrm>
        </p:spPr>
        <p:txBody>
          <a:bodyPr>
            <a:normAutofit lnSpcReduction="10000"/>
          </a:bodyPr>
          <a:lstStyle/>
          <a:p>
            <a:r>
              <a:rPr lang="en-SG" sz="3200" dirty="0">
                <a:solidFill>
                  <a:schemeClr val="tx1"/>
                </a:solidFill>
              </a:rPr>
              <a:t>The potential biological effects and damages caused by radiation depend on the conditions of the radiation exposure</a:t>
            </a:r>
            <a:r>
              <a:rPr lang="en-SG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SG" sz="3200" dirty="0">
              <a:solidFill>
                <a:schemeClr val="tx1"/>
              </a:solidFill>
            </a:endParaRPr>
          </a:p>
          <a:p>
            <a:r>
              <a:rPr lang="en-SG" sz="3200" dirty="0">
                <a:solidFill>
                  <a:schemeClr val="tx1"/>
                </a:solidFill>
              </a:rPr>
              <a:t>It is determined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SG" sz="3200" dirty="0">
                <a:solidFill>
                  <a:schemeClr val="tx1"/>
                </a:solidFill>
              </a:rPr>
              <a:t>Quality of radiation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SG" sz="3200" dirty="0">
                <a:solidFill>
                  <a:schemeClr val="tx1"/>
                </a:solidFill>
              </a:rPr>
              <a:t>Quantity of radiation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SG" sz="3200" dirty="0">
                <a:solidFill>
                  <a:schemeClr val="tx1"/>
                </a:solidFill>
              </a:rPr>
              <a:t>Received dose radiation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SG" sz="3200" dirty="0">
                <a:solidFill>
                  <a:schemeClr val="tx1"/>
                </a:solidFill>
              </a:rPr>
              <a:t>Exposure condition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SG" sz="3600" dirty="0"/>
          </a:p>
          <a:p>
            <a:pPr marL="0" indent="0">
              <a:buNone/>
            </a:pPr>
            <a:endParaRPr lang="en-SG" dirty="0"/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624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Reminder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pic>
        <p:nvPicPr>
          <p:cNvPr id="1026" name="Picture 2" descr="Image result for radiation need not be fea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83" y="1371599"/>
            <a:ext cx="3721133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40" y="667604"/>
            <a:ext cx="7368660" cy="780196"/>
          </a:xfrm>
        </p:spPr>
        <p:txBody>
          <a:bodyPr>
            <a:noAutofit/>
          </a:bodyPr>
          <a:lstStyle/>
          <a:p>
            <a:pPr algn="ctr"/>
            <a:r>
              <a:rPr lang="en-SG" sz="6000" b="1" dirty="0">
                <a:latin typeface="Calibri" panose="020F0502020204030204" pitchFamily="34" charset="0"/>
              </a:rPr>
              <a:t>Power </a:t>
            </a:r>
            <a:r>
              <a:rPr lang="en-SG" sz="6000" b="1" dirty="0" smtClean="0">
                <a:latin typeface="Calibri" panose="020F0502020204030204" pitchFamily="34" charset="0"/>
              </a:rPr>
              <a:t>button </a:t>
            </a:r>
            <a:endParaRPr lang="en-SG" sz="60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Image result for symbols you see in everyday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69778"/>
            <a:ext cx="2971800" cy="25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194" y="642010"/>
            <a:ext cx="2773610" cy="856396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tx1"/>
                </a:solidFill>
                <a:latin typeface="+mn-lt"/>
              </a:rPr>
              <a:t>Assignment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676400"/>
            <a:ext cx="8305799" cy="31606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</a:t>
            </a:r>
            <a:r>
              <a:rPr lang="en-US" sz="3200" dirty="0"/>
              <a:t>an article about </a:t>
            </a:r>
            <a:r>
              <a:rPr lang="en-US" sz="3200" i="1" dirty="0" smtClean="0"/>
              <a:t>“Practical </a:t>
            </a:r>
            <a:r>
              <a:rPr lang="en-US" sz="3200" i="1" dirty="0"/>
              <a:t>uses of Radiation for various areas of our life</a:t>
            </a:r>
            <a:r>
              <a:rPr lang="en-US" sz="3200" i="1" dirty="0" smtClean="0"/>
              <a:t>”</a:t>
            </a:r>
            <a:endParaRPr lang="en-US" sz="3200" i="1" dirty="0"/>
          </a:p>
          <a:p>
            <a:r>
              <a:rPr lang="en-US" sz="3200" dirty="0" smtClean="0"/>
              <a:t>Visit the PNRI website at : www.pnri.dost.gov.ph</a:t>
            </a:r>
            <a:endParaRPr lang="en-US" sz="3200" dirty="0"/>
          </a:p>
          <a:p>
            <a:r>
              <a:rPr lang="en-US" sz="3200" dirty="0"/>
              <a:t>Visit </a:t>
            </a:r>
            <a:r>
              <a:rPr lang="en-US" sz="3200" dirty="0" smtClean="0"/>
              <a:t>the PNRI </a:t>
            </a:r>
            <a:r>
              <a:rPr lang="en-US" sz="3200" dirty="0"/>
              <a:t>Facebook page for more </a:t>
            </a:r>
            <a:r>
              <a:rPr lang="en-US" sz="3200" dirty="0" smtClean="0"/>
              <a:t>information about radiation</a:t>
            </a:r>
            <a:endParaRPr lang="en-US" sz="3200" dirty="0"/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76" y="2133600"/>
            <a:ext cx="91440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We cannot see radiation through our naked eye, but radiation is available at </a:t>
            </a:r>
            <a:r>
              <a:rPr lang="en-US" sz="4000" dirty="0" smtClean="0"/>
              <a:t>all </a:t>
            </a:r>
            <a:r>
              <a:rPr lang="en-US" sz="4000" dirty="0"/>
              <a:t>times and everywhere.”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376" y="838200"/>
            <a:ext cx="2773610" cy="856396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  <a:latin typeface="+mn-lt"/>
              </a:rPr>
              <a:t>Note: </a:t>
            </a:r>
            <a:endParaRPr lang="en-US" sz="4000" b="1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0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7" y="2057400"/>
            <a:ext cx="8305800" cy="677517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000" b="1" dirty="0"/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512182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Prepared by:</a:t>
            </a:r>
          </a:p>
          <a:p>
            <a:r>
              <a:rPr lang="en-SG" dirty="0" err="1"/>
              <a:t>Maylene</a:t>
            </a:r>
            <a:r>
              <a:rPr lang="en-SG" dirty="0"/>
              <a:t> S. Labonete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67604"/>
            <a:ext cx="7543800" cy="932596"/>
          </a:xfrm>
        </p:spPr>
        <p:txBody>
          <a:bodyPr>
            <a:noAutofit/>
          </a:bodyPr>
          <a:lstStyle/>
          <a:p>
            <a:pPr algn="ctr"/>
            <a:r>
              <a:rPr lang="en-SG" sz="6000" b="1" dirty="0">
                <a:latin typeface="Calibri" panose="020F0502020204030204" pitchFamily="34" charset="0"/>
              </a:rPr>
              <a:t>Family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  <p:pic>
        <p:nvPicPr>
          <p:cNvPr id="1026" name="Picture 2" descr="Image result for 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40" y="1825625"/>
            <a:ext cx="3718719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67604"/>
            <a:ext cx="7543800" cy="856396"/>
          </a:xfrm>
        </p:spPr>
        <p:txBody>
          <a:bodyPr>
            <a:noAutofit/>
          </a:bodyPr>
          <a:lstStyle/>
          <a:p>
            <a:pPr algn="ctr"/>
            <a:r>
              <a:rPr lang="en-SG" sz="6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Pedestrian lane</a:t>
            </a:r>
          </a:p>
        </p:txBody>
      </p:sp>
      <p:pic>
        <p:nvPicPr>
          <p:cNvPr id="1030" name="Picture 6" descr="Image result for pedestrian symbols clip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98398"/>
            <a:ext cx="4413923" cy="29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43804"/>
            <a:ext cx="7543800" cy="856396"/>
          </a:xfrm>
        </p:spPr>
        <p:txBody>
          <a:bodyPr>
            <a:noAutofit/>
          </a:bodyPr>
          <a:lstStyle/>
          <a:p>
            <a:pPr algn="ctr"/>
            <a:r>
              <a:rPr lang="en-SG" sz="6000" b="1" dirty="0">
                <a:latin typeface="Calibri" panose="020F0502020204030204" pitchFamily="34" charset="0"/>
              </a:rPr>
              <a:t>Poison </a:t>
            </a:r>
          </a:p>
        </p:txBody>
      </p:sp>
      <p:pic>
        <p:nvPicPr>
          <p:cNvPr id="4" name="Content Placeholder 3" descr="Image result for poison symbo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0817"/>
            <a:ext cx="4594519" cy="307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04800"/>
            <a:ext cx="8763000" cy="1447800"/>
          </a:xfrm>
        </p:spPr>
        <p:txBody>
          <a:bodyPr>
            <a:noAutofit/>
          </a:bodyPr>
          <a:lstStyle/>
          <a:p>
            <a:pPr algn="ctr"/>
            <a:r>
              <a:rPr lang="en-SG" sz="5000" b="1" dirty="0">
                <a:latin typeface="+mn-lt"/>
                <a:cs typeface="Times New Roman" panose="02020603050405020304" pitchFamily="18" charset="0"/>
              </a:rPr>
              <a:t>Radiation warning </a:t>
            </a:r>
            <a:r>
              <a:rPr lang="en-SG" sz="50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SG" sz="5000" b="1" dirty="0" smtClean="0">
                <a:latin typeface="+mn-lt"/>
                <a:cs typeface="Times New Roman" panose="02020603050405020304" pitchFamily="18" charset="0"/>
              </a:rPr>
            </a:br>
            <a:r>
              <a:rPr lang="en-SG" sz="5000" b="1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SG" sz="5000" b="1" dirty="0">
                <a:latin typeface="+mn-lt"/>
                <a:cs typeface="Times New Roman" panose="02020603050405020304" pitchFamily="18" charset="0"/>
              </a:rPr>
              <a:t>trefoil) </a:t>
            </a:r>
          </a:p>
        </p:txBody>
      </p:sp>
      <p:pic>
        <p:nvPicPr>
          <p:cNvPr id="4" name="Content Placeholder 3" descr="Image result for sourcces of background RADI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749" y="2000250"/>
            <a:ext cx="3712502" cy="324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Times New Roman" panose="02020603050405020304" pitchFamily="18" charset="0"/>
              </a:rPr>
              <a:t>Today we will talk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69" y="1447800"/>
            <a:ext cx="7543801" cy="35814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  <a:cs typeface="Times New Roman" panose="02020603050405020304" pitchFamily="18" charset="0"/>
              </a:rPr>
              <a:t>Radiation</a:t>
            </a:r>
          </a:p>
          <a:p>
            <a:r>
              <a:rPr lang="en-US" sz="3500" dirty="0">
                <a:solidFill>
                  <a:schemeClr val="tx1"/>
                </a:solidFill>
                <a:cs typeface="Times New Roman" panose="02020603050405020304" pitchFamily="18" charset="0"/>
              </a:rPr>
              <a:t>Sources of background radiation </a:t>
            </a:r>
          </a:p>
          <a:p>
            <a:r>
              <a:rPr lang="en-US" sz="3500" dirty="0">
                <a:solidFill>
                  <a:schemeClr val="tx1"/>
                </a:solidFill>
                <a:cs typeface="Times New Roman" panose="02020603050405020304" pitchFamily="18" charset="0"/>
              </a:rPr>
              <a:t>Radiation dose monitoring in different areas of our school and </a:t>
            </a:r>
          </a:p>
          <a:p>
            <a:r>
              <a:rPr lang="en-US" sz="3500" dirty="0">
                <a:solidFill>
                  <a:schemeClr val="tx1"/>
                </a:solidFill>
                <a:cs typeface="Times New Roman" panose="02020603050405020304" pitchFamily="18" charset="0"/>
              </a:rPr>
              <a:t>Various </a:t>
            </a:r>
            <a:r>
              <a:rPr lang="en-US" sz="3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applications </a:t>
            </a:r>
            <a:r>
              <a:rPr lang="en-US" sz="3500" dirty="0">
                <a:solidFill>
                  <a:schemeClr val="tx1"/>
                </a:solidFill>
                <a:cs typeface="Times New Roman" panose="02020603050405020304" pitchFamily="18" charset="0"/>
              </a:rPr>
              <a:t>of radiation in daily </a:t>
            </a:r>
            <a:r>
              <a:rPr lang="en-US" sz="3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living</a:t>
            </a:r>
            <a:endParaRPr lang="en-US" sz="3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" y="6097621"/>
            <a:ext cx="658077" cy="65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1" y="6049466"/>
            <a:ext cx="699734" cy="69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0" y="6131284"/>
            <a:ext cx="177565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SON EXEMPLAR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A4717C-204A-4B65-B817-2359FC3CF943}" vid="{5132A155-1084-404E-9F13-1CB92C4904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EXEMPLAR TEMPLATE</Template>
  <TotalTime>1950</TotalTime>
  <Words>512</Words>
  <Application>Microsoft Office PowerPoint</Application>
  <PresentationFormat>On-screen Show (4:3)</PresentationFormat>
  <Paragraphs>133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Times New Roman</vt:lpstr>
      <vt:lpstr>Wingdings</vt:lpstr>
      <vt:lpstr>LESSON EXEMPLAR TEMPLATE</vt:lpstr>
      <vt:lpstr>CHEMISTRY</vt:lpstr>
      <vt:lpstr>Name that</vt:lpstr>
      <vt:lpstr>School</vt:lpstr>
      <vt:lpstr>Power button </vt:lpstr>
      <vt:lpstr>Family </vt:lpstr>
      <vt:lpstr>Pedestrian lane</vt:lpstr>
      <vt:lpstr>Poison </vt:lpstr>
      <vt:lpstr>Radiation warning  (trefoil) </vt:lpstr>
      <vt:lpstr>Today we will talk about:</vt:lpstr>
      <vt:lpstr>PowerPoint Presentation</vt:lpstr>
      <vt:lpstr>Invisible energy waves or particles</vt:lpstr>
      <vt:lpstr>PowerPoint Presentation</vt:lpstr>
      <vt:lpstr>PowerPoint Presentation</vt:lpstr>
      <vt:lpstr>Radiation is always present in the environment. </vt:lpstr>
      <vt:lpstr>Sources of Natural radiation</vt:lpstr>
      <vt:lpstr>PowerPoint Presentation</vt:lpstr>
      <vt:lpstr>PowerPoint Presentation</vt:lpstr>
      <vt:lpstr>PowerPoint Presentation</vt:lpstr>
      <vt:lpstr>Sources of Artificial radiation</vt:lpstr>
      <vt:lpstr>PowerPoint Presentation</vt:lpstr>
      <vt:lpstr>Radiation Hunt</vt:lpstr>
      <vt:lpstr>“Radiation is all around us”</vt:lpstr>
      <vt:lpstr>Radiation Monitoring Survey Sheet</vt:lpstr>
      <vt:lpstr>How to measure radiation dose?</vt:lpstr>
      <vt:lpstr>                1 bar = 10 seconds</vt:lpstr>
      <vt:lpstr>Unit used </vt:lpstr>
      <vt:lpstr>Are you now ready for</vt:lpstr>
      <vt:lpstr>Radiation hunt map</vt:lpstr>
      <vt:lpstr>PowerPoint Presentation</vt:lpstr>
      <vt:lpstr>PowerPoint Presentation</vt:lpstr>
      <vt:lpstr>PowerPoint Presentation</vt:lpstr>
      <vt:lpstr>Observations and results will be done through suggested tasks:</vt:lpstr>
      <vt:lpstr>Each group will be given 5 minutes to prepare the suggested task and another 5 minutes for the presentation.</vt:lpstr>
      <vt:lpstr>PowerPoint Presentation</vt:lpstr>
      <vt:lpstr>PowerPoint Presentation</vt:lpstr>
      <vt:lpstr>Interpret the given data</vt:lpstr>
      <vt:lpstr>PowerPoint Presentation</vt:lpstr>
      <vt:lpstr>PowerPoint Presentation</vt:lpstr>
      <vt:lpstr>Reminder </vt:lpstr>
      <vt:lpstr>Assignment </vt:lpstr>
      <vt:lpstr>Note: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a          picture b</dc:title>
  <dc:creator>Labonete</dc:creator>
  <cp:lastModifiedBy>Windows User</cp:lastModifiedBy>
  <cp:revision>124</cp:revision>
  <dcterms:created xsi:type="dcterms:W3CDTF">2017-07-09T05:32:52Z</dcterms:created>
  <dcterms:modified xsi:type="dcterms:W3CDTF">2017-11-07T09:09:37Z</dcterms:modified>
</cp:coreProperties>
</file>