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93" r:id="rId2"/>
    <p:sldId id="256" r:id="rId3"/>
    <p:sldId id="257" r:id="rId4"/>
    <p:sldId id="279" r:id="rId5"/>
    <p:sldId id="280" r:id="rId6"/>
    <p:sldId id="281" r:id="rId7"/>
    <p:sldId id="258" r:id="rId8"/>
    <p:sldId id="268" r:id="rId9"/>
    <p:sldId id="278" r:id="rId10"/>
    <p:sldId id="277" r:id="rId11"/>
    <p:sldId id="273" r:id="rId12"/>
    <p:sldId id="269" r:id="rId13"/>
    <p:sldId id="270" r:id="rId14"/>
    <p:sldId id="276" r:id="rId15"/>
    <p:sldId id="275" r:id="rId16"/>
    <p:sldId id="283" r:id="rId17"/>
    <p:sldId id="284" r:id="rId18"/>
    <p:sldId id="286" r:id="rId19"/>
    <p:sldId id="287" r:id="rId20"/>
    <p:sldId id="291" r:id="rId21"/>
    <p:sldId id="288" r:id="rId22"/>
    <p:sldId id="289" r:id="rId23"/>
    <p:sldId id="274" r:id="rId24"/>
    <p:sldId id="292"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434" autoAdjust="0"/>
  </p:normalViewPr>
  <p:slideViewPr>
    <p:cSldViewPr>
      <p:cViewPr varScale="1">
        <p:scale>
          <a:sx n="71" d="100"/>
          <a:sy n="71" d="100"/>
        </p:scale>
        <p:origin x="528"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69172-6F22-43E9-BB59-EE97D9C3465A}"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44F4-78AC-443C-BE30-90C2420D8728}" type="slidenum">
              <a:rPr lang="en-US" smtClean="0"/>
              <a:t>‹#›</a:t>
            </a:fld>
            <a:endParaRPr lang="en-US"/>
          </a:p>
        </p:txBody>
      </p:sp>
    </p:spTree>
    <p:extLst>
      <p:ext uri="{BB962C8B-B14F-4D97-AF65-F5344CB8AC3E}">
        <p14:creationId xmlns:p14="http://schemas.microsoft.com/office/powerpoint/2010/main" val="208623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15000"/>
              </a:lnSpc>
              <a:spcBef>
                <a:spcPts val="0"/>
              </a:spcBef>
              <a:spcAft>
                <a:spcPts val="1000"/>
              </a:spcAft>
            </a:pPr>
            <a:r>
              <a:rPr lang="en-PH" sz="1200" dirty="0" smtClean="0">
                <a:effectLst/>
                <a:latin typeface="Arial"/>
                <a:ea typeface="Calibri"/>
                <a:cs typeface="Times New Roman"/>
              </a:rPr>
              <a:t>The teacher will ask the following questions.</a:t>
            </a:r>
            <a:endParaRPr lang="en-US" sz="1200" dirty="0" smtClean="0">
              <a:effectLst/>
              <a:latin typeface="+mn-lt"/>
              <a:ea typeface="Calibri"/>
              <a:cs typeface="Times New Roman"/>
            </a:endParaRPr>
          </a:p>
          <a:p>
            <a:pPr marL="0" marR="0" algn="l">
              <a:lnSpc>
                <a:spcPct val="115000"/>
              </a:lnSpc>
              <a:spcBef>
                <a:spcPts val="0"/>
              </a:spcBef>
              <a:spcAft>
                <a:spcPts val="1000"/>
              </a:spcAft>
            </a:pPr>
            <a:r>
              <a:rPr lang="en-PH" sz="1200" dirty="0" smtClean="0">
                <a:effectLst/>
                <a:latin typeface="Arial"/>
                <a:ea typeface="Calibri"/>
                <a:cs typeface="Times New Roman"/>
              </a:rPr>
              <a:t> </a:t>
            </a:r>
            <a:endParaRPr lang="en-US" sz="1200" dirty="0" smtClean="0">
              <a:effectLst/>
              <a:latin typeface="+mn-lt"/>
              <a:ea typeface="Calibri"/>
              <a:cs typeface="Times New Roman"/>
            </a:endParaRPr>
          </a:p>
          <a:p>
            <a:pPr marL="342900" marR="0" lvl="0" indent="-342900" algn="l">
              <a:lnSpc>
                <a:spcPct val="115000"/>
              </a:lnSpc>
              <a:spcBef>
                <a:spcPts val="0"/>
              </a:spcBef>
              <a:spcAft>
                <a:spcPts val="0"/>
              </a:spcAft>
              <a:buFont typeface="+mj-lt"/>
              <a:buAutoNum type="arabicPeriod"/>
            </a:pPr>
            <a:r>
              <a:rPr lang="en-PH" sz="1200" dirty="0" smtClean="0">
                <a:effectLst/>
                <a:latin typeface="Arial"/>
                <a:ea typeface="Calibri"/>
                <a:cs typeface="Times New Roman"/>
              </a:rPr>
              <a:t>How do we group the elements in the periodic table?</a:t>
            </a:r>
            <a:endParaRPr lang="en-US" sz="1200" dirty="0" smtClean="0">
              <a:effectLst/>
              <a:latin typeface="+mn-lt"/>
              <a:ea typeface="Calibri"/>
              <a:cs typeface="Times New Roman"/>
            </a:endParaRPr>
          </a:p>
          <a:p>
            <a:pPr marL="342900" marR="0" lvl="0" indent="-342900" algn="l">
              <a:lnSpc>
                <a:spcPct val="115000"/>
              </a:lnSpc>
              <a:spcBef>
                <a:spcPts val="0"/>
              </a:spcBef>
              <a:spcAft>
                <a:spcPts val="0"/>
              </a:spcAft>
              <a:buFont typeface="+mj-lt"/>
              <a:buAutoNum type="arabicPeriod"/>
            </a:pPr>
            <a:r>
              <a:rPr lang="en-PH" sz="1200" dirty="0" smtClean="0">
                <a:effectLst/>
                <a:latin typeface="Arial"/>
                <a:ea typeface="Calibri"/>
                <a:cs typeface="Times New Roman"/>
              </a:rPr>
              <a:t>What are representative elements? early transition elements? late transition elements?</a:t>
            </a:r>
            <a:endParaRPr lang="en-US" sz="1200" dirty="0" smtClean="0">
              <a:effectLst/>
              <a:latin typeface="+mn-lt"/>
              <a:ea typeface="Calibri"/>
              <a:cs typeface="Times New Roman"/>
            </a:endParaRPr>
          </a:p>
          <a:p>
            <a:pPr marL="342900" marR="0" lvl="0" indent="-342900" algn="l">
              <a:lnSpc>
                <a:spcPct val="115000"/>
              </a:lnSpc>
              <a:spcBef>
                <a:spcPts val="0"/>
              </a:spcBef>
              <a:spcAft>
                <a:spcPts val="0"/>
              </a:spcAft>
              <a:buFont typeface="+mj-lt"/>
              <a:buAutoNum type="arabicPeriod"/>
            </a:pPr>
            <a:r>
              <a:rPr lang="en-PH" sz="1200" dirty="0" smtClean="0">
                <a:effectLst/>
                <a:latin typeface="Arial"/>
                <a:ea typeface="Calibri"/>
                <a:cs typeface="Times New Roman"/>
              </a:rPr>
              <a:t>What are actinide series? What are lanthanide series? </a:t>
            </a:r>
            <a:endParaRPr lang="en-US" sz="1200" dirty="0" smtClean="0">
              <a:effectLst/>
              <a:latin typeface="+mn-lt"/>
              <a:ea typeface="Calibri"/>
              <a:cs typeface="Times New Roman"/>
            </a:endParaRPr>
          </a:p>
          <a:p>
            <a:pPr marL="342900" marR="0" lvl="0" indent="-342900" algn="l">
              <a:lnSpc>
                <a:spcPct val="115000"/>
              </a:lnSpc>
              <a:spcBef>
                <a:spcPts val="0"/>
              </a:spcBef>
              <a:spcAft>
                <a:spcPts val="0"/>
              </a:spcAft>
              <a:buFont typeface="+mj-lt"/>
              <a:buAutoNum type="arabicPeriod"/>
            </a:pPr>
            <a:r>
              <a:rPr lang="en-PH" sz="1200" dirty="0" smtClean="0">
                <a:effectLst/>
                <a:latin typeface="Arial"/>
                <a:ea typeface="Calibri"/>
                <a:cs typeface="Times New Roman"/>
              </a:rPr>
              <a:t>What are those elements in the actinide series?</a:t>
            </a:r>
            <a:endParaRPr lang="en-US" sz="1200" dirty="0" smtClean="0">
              <a:effectLst/>
              <a:latin typeface="+mn-lt"/>
              <a:ea typeface="Calibri"/>
              <a:cs typeface="Times New Roman"/>
            </a:endParaRPr>
          </a:p>
          <a:p>
            <a:pPr marL="342900" marR="0" lvl="0" indent="-342900" algn="l">
              <a:lnSpc>
                <a:spcPct val="115000"/>
              </a:lnSpc>
              <a:spcBef>
                <a:spcPts val="0"/>
              </a:spcBef>
              <a:spcAft>
                <a:spcPts val="1000"/>
              </a:spcAft>
              <a:buFont typeface="+mj-lt"/>
              <a:buAutoNum type="arabicPeriod"/>
            </a:pPr>
            <a:r>
              <a:rPr lang="en-PH" sz="1200" dirty="0" smtClean="0">
                <a:effectLst/>
                <a:latin typeface="Arial"/>
                <a:ea typeface="Calibri"/>
                <a:cs typeface="Times New Roman"/>
              </a:rPr>
              <a:t>Why do we consider actinide series as radioactive elements?</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356444F4-78AC-443C-BE30-90C2420D8728}" type="slidenum">
              <a:rPr lang="en-US" smtClean="0"/>
              <a:t>2</a:t>
            </a:fld>
            <a:endParaRPr lang="en-US"/>
          </a:p>
        </p:txBody>
      </p:sp>
    </p:spTree>
    <p:extLst>
      <p:ext uri="{BB962C8B-B14F-4D97-AF65-F5344CB8AC3E}">
        <p14:creationId xmlns:p14="http://schemas.microsoft.com/office/powerpoint/2010/main" val="394956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 be used if there will be problem with the part of elaborating the application of radioactivity in Medicine.</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11</a:t>
            </a:fld>
            <a:endParaRPr lang="en-US"/>
          </a:p>
        </p:txBody>
      </p:sp>
    </p:spTree>
    <p:extLst>
      <p:ext uri="{BB962C8B-B14F-4D97-AF65-F5344CB8AC3E}">
        <p14:creationId xmlns:p14="http://schemas.microsoft.com/office/powerpoint/2010/main" val="395968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slide will be used if there will be problem with the part of elaborating the application of radioactivity in Medicine.</a:t>
            </a:r>
          </a:p>
          <a:p>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12</a:t>
            </a:fld>
            <a:endParaRPr lang="en-US"/>
          </a:p>
        </p:txBody>
      </p:sp>
    </p:spTree>
    <p:extLst>
      <p:ext uri="{BB962C8B-B14F-4D97-AF65-F5344CB8AC3E}">
        <p14:creationId xmlns:p14="http://schemas.microsoft.com/office/powerpoint/2010/main" val="344528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the picture of smoke detector emitting gas – This can be used if in case the students are not familiar with smoke detector. </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13</a:t>
            </a:fld>
            <a:endParaRPr lang="en-US"/>
          </a:p>
        </p:txBody>
      </p:sp>
    </p:spTree>
    <p:extLst>
      <p:ext uri="{BB962C8B-B14F-4D97-AF65-F5344CB8AC3E}">
        <p14:creationId xmlns:p14="http://schemas.microsoft.com/office/powerpoint/2010/main" val="53451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could be used in integrating radioactivity in Archeology.</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14</a:t>
            </a:fld>
            <a:endParaRPr lang="en-US"/>
          </a:p>
        </p:txBody>
      </p:sp>
    </p:spTree>
    <p:extLst>
      <p:ext uri="{BB962C8B-B14F-4D97-AF65-F5344CB8AC3E}">
        <p14:creationId xmlns:p14="http://schemas.microsoft.com/office/powerpoint/2010/main" val="284683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will be used for additional explanation or emphasis of nuclear energy from power plant.</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15</a:t>
            </a:fld>
            <a:endParaRPr lang="en-US"/>
          </a:p>
        </p:txBody>
      </p:sp>
    </p:spTree>
    <p:extLst>
      <p:ext uri="{BB962C8B-B14F-4D97-AF65-F5344CB8AC3E}">
        <p14:creationId xmlns:p14="http://schemas.microsoft.com/office/powerpoint/2010/main" val="216735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applications</a:t>
            </a:r>
            <a:r>
              <a:rPr lang="en-US" baseline="0" dirty="0" smtClean="0"/>
              <a:t> of radioactivity in materials science . This could enhance the discussion from the students activity on posting the pictures on the board.</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16</a:t>
            </a:fld>
            <a:endParaRPr lang="en-US"/>
          </a:p>
        </p:txBody>
      </p:sp>
    </p:spTree>
    <p:extLst>
      <p:ext uri="{BB962C8B-B14F-4D97-AF65-F5344CB8AC3E}">
        <p14:creationId xmlns:p14="http://schemas.microsoft.com/office/powerpoint/2010/main" val="1682134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used  in the evaluation part of the</a:t>
            </a:r>
            <a:r>
              <a:rPr lang="en-US" baseline="0" dirty="0" smtClean="0"/>
              <a:t> lesson. The students should have fan sign of “BLUFF” and “FACT”  slides 18-22 will be showed in class one by one and students will answer by raising their fan sign if the statement flashed on the board is correct or not. FACT for correct concept and BLUFF for wrong concept.</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17</a:t>
            </a:fld>
            <a:endParaRPr lang="en-US"/>
          </a:p>
        </p:txBody>
      </p:sp>
    </p:spTree>
    <p:extLst>
      <p:ext uri="{BB962C8B-B14F-4D97-AF65-F5344CB8AC3E}">
        <p14:creationId xmlns:p14="http://schemas.microsoft.com/office/powerpoint/2010/main" val="200648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BLUFF</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18</a:t>
            </a:fld>
            <a:endParaRPr lang="en-US"/>
          </a:p>
        </p:txBody>
      </p:sp>
    </p:spTree>
    <p:extLst>
      <p:ext uri="{BB962C8B-B14F-4D97-AF65-F5344CB8AC3E}">
        <p14:creationId xmlns:p14="http://schemas.microsoft.com/office/powerpoint/2010/main" val="260595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answer is FACT</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19</a:t>
            </a:fld>
            <a:endParaRPr lang="en-US"/>
          </a:p>
        </p:txBody>
      </p:sp>
    </p:spTree>
    <p:extLst>
      <p:ext uri="{BB962C8B-B14F-4D97-AF65-F5344CB8AC3E}">
        <p14:creationId xmlns:p14="http://schemas.microsoft.com/office/powerpoint/2010/main" val="1368640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FACT</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20</a:t>
            </a:fld>
            <a:endParaRPr lang="en-US"/>
          </a:p>
        </p:txBody>
      </p:sp>
    </p:spTree>
    <p:extLst>
      <p:ext uri="{BB962C8B-B14F-4D97-AF65-F5344CB8AC3E}">
        <p14:creationId xmlns:p14="http://schemas.microsoft.com/office/powerpoint/2010/main" val="18602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15000"/>
              </a:lnSpc>
              <a:spcBef>
                <a:spcPts val="0"/>
              </a:spcBef>
              <a:spcAft>
                <a:spcPts val="1000"/>
              </a:spcAft>
            </a:pPr>
            <a:r>
              <a:rPr lang="en-PH" sz="1200" dirty="0" smtClean="0">
                <a:effectLst/>
                <a:latin typeface="Arial"/>
                <a:ea typeface="Calibri"/>
                <a:cs typeface="Times New Roman"/>
              </a:rPr>
              <a:t>Now, look at these pictures. (Teacher will</a:t>
            </a:r>
            <a:r>
              <a:rPr lang="en-US" sz="1200" baseline="0" dirty="0" smtClean="0">
                <a:effectLst/>
                <a:latin typeface="+mn-lt"/>
                <a:ea typeface="Calibri"/>
                <a:cs typeface="Times New Roman"/>
              </a:rPr>
              <a:t> </a:t>
            </a:r>
            <a:r>
              <a:rPr lang="en-PH" sz="1200" dirty="0" smtClean="0">
                <a:effectLst/>
                <a:latin typeface="Arial"/>
                <a:ea typeface="Calibri"/>
                <a:cs typeface="Times New Roman"/>
              </a:rPr>
              <a:t>ask the  following questions)</a:t>
            </a:r>
            <a:endParaRPr lang="en-US" sz="1200" dirty="0" smtClean="0">
              <a:effectLst/>
              <a:latin typeface="+mn-lt"/>
              <a:ea typeface="Calibri"/>
              <a:cs typeface="Times New Roman"/>
            </a:endParaRPr>
          </a:p>
          <a:p>
            <a:pPr marL="0" marR="0" algn="l">
              <a:lnSpc>
                <a:spcPct val="115000"/>
              </a:lnSpc>
              <a:spcBef>
                <a:spcPts val="0"/>
              </a:spcBef>
              <a:spcAft>
                <a:spcPts val="1000"/>
              </a:spcAft>
            </a:pPr>
            <a:r>
              <a:rPr lang="en-PH" sz="1200" dirty="0" smtClean="0">
                <a:effectLst/>
                <a:latin typeface="Arial"/>
                <a:ea typeface="Calibri"/>
                <a:cs typeface="Times New Roman"/>
              </a:rPr>
              <a:t> 1.  What are these pictures?</a:t>
            </a:r>
            <a:endParaRPr lang="en-US" sz="1200" dirty="0" smtClean="0">
              <a:effectLst/>
              <a:latin typeface="+mn-lt"/>
              <a:ea typeface="Calibri"/>
              <a:cs typeface="Times New Roman"/>
            </a:endParaRPr>
          </a:p>
          <a:p>
            <a:pPr marL="0" marR="0" algn="l">
              <a:lnSpc>
                <a:spcPct val="115000"/>
              </a:lnSpc>
              <a:spcBef>
                <a:spcPts val="0"/>
              </a:spcBef>
              <a:spcAft>
                <a:spcPts val="1000"/>
              </a:spcAft>
            </a:pPr>
            <a:r>
              <a:rPr lang="en-PH" sz="1200" dirty="0" smtClean="0">
                <a:effectLst/>
                <a:latin typeface="Arial"/>
                <a:ea typeface="Calibri"/>
                <a:cs typeface="Times New Roman"/>
              </a:rPr>
              <a:t> 2.What is common among the pictures?</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3</a:t>
            </a:fld>
            <a:endParaRPr lang="en-US"/>
          </a:p>
        </p:txBody>
      </p:sp>
    </p:spTree>
    <p:extLst>
      <p:ext uri="{BB962C8B-B14F-4D97-AF65-F5344CB8AC3E}">
        <p14:creationId xmlns:p14="http://schemas.microsoft.com/office/powerpoint/2010/main" val="8623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BLUFF</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21</a:t>
            </a:fld>
            <a:endParaRPr lang="en-US"/>
          </a:p>
        </p:txBody>
      </p:sp>
    </p:spTree>
    <p:extLst>
      <p:ext uri="{BB962C8B-B14F-4D97-AF65-F5344CB8AC3E}">
        <p14:creationId xmlns:p14="http://schemas.microsoft.com/office/powerpoint/2010/main" val="148801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FACT</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22</a:t>
            </a:fld>
            <a:endParaRPr lang="en-US"/>
          </a:p>
        </p:txBody>
      </p:sp>
    </p:spTree>
    <p:extLst>
      <p:ext uri="{BB962C8B-B14F-4D97-AF65-F5344CB8AC3E}">
        <p14:creationId xmlns:p14="http://schemas.microsoft.com/office/powerpoint/2010/main" val="728726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Famous quote by Marie Curie. </a:t>
            </a:r>
            <a:r>
              <a:rPr lang="en-US" sz="1200" kern="1200" dirty="0" smtClean="0">
                <a:solidFill>
                  <a:schemeClr val="tx1"/>
                </a:solidFill>
                <a:effectLst/>
                <a:latin typeface="+mn-lt"/>
                <a:ea typeface="+mn-ea"/>
                <a:cs typeface="+mn-cs"/>
              </a:rPr>
              <a:t>Ask volunteer student to read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implied from</a:t>
            </a:r>
            <a:r>
              <a:rPr lang="en-US" sz="1200" kern="1200" baseline="0" dirty="0" smtClean="0">
                <a:solidFill>
                  <a:schemeClr val="tx1"/>
                </a:solidFill>
                <a:effectLst/>
                <a:latin typeface="+mn-lt"/>
                <a:ea typeface="+mn-ea"/>
                <a:cs typeface="+mn-cs"/>
              </a:rPr>
              <a:t> the quote?</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23</a:t>
            </a:fld>
            <a:endParaRPr lang="en-US"/>
          </a:p>
        </p:txBody>
      </p:sp>
    </p:spTree>
    <p:extLst>
      <p:ext uri="{BB962C8B-B14F-4D97-AF65-F5344CB8AC3E}">
        <p14:creationId xmlns:p14="http://schemas.microsoft.com/office/powerpoint/2010/main" val="442141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student to relate the quote by Marie Curie with the above question.</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24</a:t>
            </a:fld>
            <a:endParaRPr lang="en-US"/>
          </a:p>
        </p:txBody>
      </p:sp>
    </p:spTree>
    <p:extLst>
      <p:ext uri="{BB962C8B-B14F-4D97-AF65-F5344CB8AC3E}">
        <p14:creationId xmlns:p14="http://schemas.microsoft.com/office/powerpoint/2010/main" val="37659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assignment to encourage students to read and research on the advantages and disadvantages of the Nuclear power.</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25</a:t>
            </a:fld>
            <a:endParaRPr lang="en-US"/>
          </a:p>
        </p:txBody>
      </p:sp>
    </p:spTree>
    <p:extLst>
      <p:ext uri="{BB962C8B-B14F-4D97-AF65-F5344CB8AC3E}">
        <p14:creationId xmlns:p14="http://schemas.microsoft.com/office/powerpoint/2010/main" val="72162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PH" sz="1200" dirty="0" smtClean="0">
                <a:effectLst/>
                <a:latin typeface="Arial"/>
                <a:ea typeface="Calibri"/>
                <a:cs typeface="Times New Roman"/>
              </a:rPr>
              <a:t>The teacher will say:</a:t>
            </a:r>
            <a:endParaRPr lang="en-US" sz="1200" dirty="0" smtClean="0">
              <a:effectLst/>
              <a:latin typeface="+mn-lt"/>
              <a:ea typeface="Calibri"/>
              <a:cs typeface="Times New Roman"/>
            </a:endParaRPr>
          </a:p>
          <a:p>
            <a:pPr marL="0" marR="0" algn="l">
              <a:lnSpc>
                <a:spcPct val="115000"/>
              </a:lnSpc>
              <a:spcBef>
                <a:spcPts val="0"/>
              </a:spcBef>
              <a:spcAft>
                <a:spcPts val="1000"/>
              </a:spcAft>
            </a:pPr>
            <a:r>
              <a:rPr lang="en-PH" sz="1200" dirty="0" smtClean="0">
                <a:effectLst/>
                <a:latin typeface="Arial"/>
                <a:ea typeface="Calibri"/>
                <a:cs typeface="Times New Roman"/>
              </a:rPr>
              <a:t>          At the end of the lesson we will  find out the history of radioactivity and the difference of  the two words RADIATION  and RADIOACTIVITY</a:t>
            </a:r>
          </a:p>
          <a:p>
            <a:pPr marL="0" marR="0" algn="l">
              <a:lnSpc>
                <a:spcPct val="115000"/>
              </a:lnSpc>
              <a:spcBef>
                <a:spcPts val="0"/>
              </a:spcBef>
              <a:spcAft>
                <a:spcPts val="1000"/>
              </a:spcAft>
            </a:pPr>
            <a:r>
              <a:rPr lang="en-PH" sz="1200" dirty="0" smtClean="0">
                <a:effectLst/>
                <a:latin typeface="Arial"/>
                <a:ea typeface="Calibri"/>
                <a:cs typeface="Times New Roman"/>
              </a:rPr>
              <a:t>Note:</a:t>
            </a:r>
            <a:r>
              <a:rPr lang="en-PH" sz="1200" baseline="0" dirty="0" smtClean="0">
                <a:effectLst/>
                <a:latin typeface="Arial"/>
                <a:ea typeface="Calibri"/>
                <a:cs typeface="Times New Roman"/>
              </a:rPr>
              <a:t> Only the word radiation and radioactivity will be flashed on the board  and will hang on the definition</a:t>
            </a:r>
          </a:p>
          <a:p>
            <a:pPr marL="0" marR="0" algn="l">
              <a:lnSpc>
                <a:spcPct val="115000"/>
              </a:lnSpc>
              <a:spcBef>
                <a:spcPts val="0"/>
              </a:spcBef>
              <a:spcAft>
                <a:spcPts val="1000"/>
              </a:spcAft>
            </a:pPr>
            <a:r>
              <a:rPr lang="en-PH" sz="1200" baseline="0" dirty="0" smtClean="0">
                <a:effectLst/>
                <a:latin typeface="Arial"/>
                <a:ea typeface="Calibri"/>
                <a:cs typeface="Times New Roman"/>
              </a:rPr>
              <a:t>It will be flashed again after presentation of the history of radioactivity.</a:t>
            </a:r>
            <a:endParaRPr lang="en-US" sz="1200" dirty="0" smtClean="0">
              <a:effectLst/>
              <a:latin typeface="+mn-lt"/>
              <a:ea typeface="Calibri"/>
              <a:cs typeface="Times New Roman"/>
            </a:endParaRPr>
          </a:p>
          <a:p>
            <a:pPr marL="0" marR="0" algn="l">
              <a:lnSpc>
                <a:spcPct val="115000"/>
              </a:lnSpc>
              <a:spcBef>
                <a:spcPts val="0"/>
              </a:spcBef>
              <a:spcAft>
                <a:spcPts val="1000"/>
              </a:spcAft>
            </a:pPr>
            <a:r>
              <a:rPr lang="en-PH" sz="1200" dirty="0" smtClean="0">
                <a:effectLst/>
                <a:latin typeface="Arial"/>
                <a:ea typeface="Calibri"/>
                <a:cs typeface="Times New Roman"/>
              </a:rPr>
              <a:t> </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4</a:t>
            </a:fld>
            <a:endParaRPr lang="en-US"/>
          </a:p>
        </p:txBody>
      </p:sp>
    </p:spTree>
    <p:extLst>
      <p:ext uri="{BB962C8B-B14F-4D97-AF65-F5344CB8AC3E}">
        <p14:creationId xmlns:p14="http://schemas.microsoft.com/office/powerpoint/2010/main" val="21843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optional in case there is an</a:t>
            </a:r>
            <a:r>
              <a:rPr lang="en-US" baseline="0" dirty="0" smtClean="0"/>
              <a:t> issue on forms of radiation comes out.</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5</a:t>
            </a:fld>
            <a:endParaRPr lang="en-US"/>
          </a:p>
        </p:txBody>
      </p:sp>
    </p:spTree>
    <p:extLst>
      <p:ext uri="{BB962C8B-B14F-4D97-AF65-F5344CB8AC3E}">
        <p14:creationId xmlns:p14="http://schemas.microsoft.com/office/powerpoint/2010/main" val="360726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 if in case there is a need for clarifications of the alpha, beta</a:t>
            </a:r>
            <a:r>
              <a:rPr lang="en-US" baseline="0" dirty="0" smtClean="0"/>
              <a:t> and gamma radiation.</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6</a:t>
            </a:fld>
            <a:endParaRPr lang="en-US"/>
          </a:p>
        </p:txBody>
      </p:sp>
    </p:spTree>
    <p:extLst>
      <p:ext uri="{BB962C8B-B14F-4D97-AF65-F5344CB8AC3E}">
        <p14:creationId xmlns:p14="http://schemas.microsoft.com/office/powerpoint/2010/main" val="219111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This part of the lesson will be discussed after</a:t>
            </a:r>
            <a:r>
              <a:rPr lang="en-US" sz="1100" baseline="0" dirty="0" smtClean="0"/>
              <a:t> asking volunteers</a:t>
            </a:r>
            <a:r>
              <a:rPr lang="en-US" sz="1100" dirty="0" smtClean="0"/>
              <a:t> students to paste the pictures of the applications of radioactivity on the board .Some</a:t>
            </a:r>
            <a:r>
              <a:rPr lang="en-US" sz="1100" baseline="0" dirty="0" smtClean="0"/>
              <a:t> of the s</a:t>
            </a:r>
            <a:r>
              <a:rPr lang="en-US" sz="1100" dirty="0" smtClean="0"/>
              <a:t>lides from 7-16 on the </a:t>
            </a:r>
            <a:r>
              <a:rPr lang="en-US" sz="1100" baseline="0" dirty="0" smtClean="0"/>
              <a:t>are just repetitions of the pictures that will be posted on the table in the elaboration part of the lesson. So some slides are optional and can be used if still there is need for more clarifications.</a:t>
            </a:r>
          </a:p>
        </p:txBody>
      </p:sp>
      <p:sp>
        <p:nvSpPr>
          <p:cNvPr id="4" name="Slide Number Placeholder 3"/>
          <p:cNvSpPr>
            <a:spLocks noGrp="1"/>
          </p:cNvSpPr>
          <p:nvPr>
            <p:ph type="sldNum" sz="quarter" idx="10"/>
          </p:nvPr>
        </p:nvSpPr>
        <p:spPr/>
        <p:txBody>
          <a:bodyPr/>
          <a:lstStyle/>
          <a:p>
            <a:fld id="{356444F4-78AC-443C-BE30-90C2420D8728}" type="slidenum">
              <a:rPr lang="en-US" smtClean="0"/>
              <a:t>7</a:t>
            </a:fld>
            <a:endParaRPr lang="en-US"/>
          </a:p>
        </p:txBody>
      </p:sp>
    </p:spTree>
    <p:extLst>
      <p:ext uri="{BB962C8B-B14F-4D97-AF65-F5344CB8AC3E}">
        <p14:creationId xmlns:p14="http://schemas.microsoft.com/office/powerpoint/2010/main" val="292796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Integration</a:t>
            </a:r>
            <a:r>
              <a:rPr lang="en-US" baseline="0" dirty="0" smtClean="0"/>
              <a:t> of radioactivity in food technology.</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8</a:t>
            </a:fld>
            <a:endParaRPr lang="en-US"/>
          </a:p>
        </p:txBody>
      </p:sp>
    </p:spTree>
    <p:extLst>
      <p:ext uri="{BB962C8B-B14F-4D97-AF65-F5344CB8AC3E}">
        <p14:creationId xmlns:p14="http://schemas.microsoft.com/office/powerpoint/2010/main" val="216646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there is need of more discussion of the Effects</a:t>
            </a:r>
            <a:r>
              <a:rPr lang="en-US" baseline="0" dirty="0" smtClean="0"/>
              <a:t> of radiation in food this table could be discussed.</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9</a:t>
            </a:fld>
            <a:endParaRPr lang="en-US"/>
          </a:p>
        </p:txBody>
      </p:sp>
    </p:spTree>
    <p:extLst>
      <p:ext uri="{BB962C8B-B14F-4D97-AF65-F5344CB8AC3E}">
        <p14:creationId xmlns:p14="http://schemas.microsoft.com/office/powerpoint/2010/main" val="383263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 be used if there will be problem with the</a:t>
            </a:r>
            <a:r>
              <a:rPr lang="en-US" baseline="0" dirty="0" smtClean="0"/>
              <a:t> part of elaborating the application of radioactivity in Medicine.</a:t>
            </a:r>
            <a:endParaRPr lang="en-US" dirty="0"/>
          </a:p>
        </p:txBody>
      </p:sp>
      <p:sp>
        <p:nvSpPr>
          <p:cNvPr id="4" name="Slide Number Placeholder 3"/>
          <p:cNvSpPr>
            <a:spLocks noGrp="1"/>
          </p:cNvSpPr>
          <p:nvPr>
            <p:ph type="sldNum" sz="quarter" idx="10"/>
          </p:nvPr>
        </p:nvSpPr>
        <p:spPr/>
        <p:txBody>
          <a:bodyPr/>
          <a:lstStyle/>
          <a:p>
            <a:fld id="{356444F4-78AC-443C-BE30-90C2420D8728}" type="slidenum">
              <a:rPr lang="en-US" smtClean="0"/>
              <a:t>10</a:t>
            </a:fld>
            <a:endParaRPr lang="en-US"/>
          </a:p>
        </p:txBody>
      </p:sp>
    </p:spTree>
    <p:extLst>
      <p:ext uri="{BB962C8B-B14F-4D97-AF65-F5344CB8AC3E}">
        <p14:creationId xmlns:p14="http://schemas.microsoft.com/office/powerpoint/2010/main" val="1411214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019676" y="6019801"/>
            <a:ext cx="3971924" cy="771524"/>
          </a:xfrm>
        </p:spPr>
        <p:txBody>
          <a:bodyPr/>
          <a:lstStyle/>
          <a:p>
            <a:endParaRPr lang="en-US"/>
          </a:p>
        </p:txBody>
      </p:sp>
    </p:spTree>
    <p:extLst>
      <p:ext uri="{BB962C8B-B14F-4D97-AF65-F5344CB8AC3E}">
        <p14:creationId xmlns:p14="http://schemas.microsoft.com/office/powerpoint/2010/main" val="3499829086"/>
      </p:ext>
    </p:extLst>
  </p:cSld>
  <p:clrMapOvr>
    <a:masterClrMapping/>
  </p:clrMapOvr>
  <p:transition spd="slow">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C3351-9A03-41DC-9AFB-D968ED1F5A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3176895835"/>
      </p:ext>
    </p:extLst>
  </p:cSld>
  <p:clrMapOvr>
    <a:masterClrMapping/>
  </p:clrMapOvr>
  <p:transition spd="slow">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C3351-9A03-41DC-9AFB-D968ED1F5A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303064032"/>
      </p:ext>
    </p:extLst>
  </p:cSld>
  <p:clrMapOvr>
    <a:masterClrMapping/>
  </p:clrMapOvr>
  <p:transition spd="slow">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C3351-9A03-41DC-9AFB-D968ED1F5A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495512646"/>
      </p:ext>
    </p:extLst>
  </p:cSld>
  <p:clrMapOvr>
    <a:masterClrMapping/>
  </p:clrMapOvr>
  <p:transition spd="slow">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C3351-9A03-41DC-9AFB-D968ED1F5A7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3472469885"/>
      </p:ext>
    </p:extLst>
  </p:cSld>
  <p:clrMapOvr>
    <a:masterClrMapping/>
  </p:clrMapOvr>
  <p:transition spd="slow">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BC3351-9A03-41DC-9AFB-D968ED1F5A7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2985263948"/>
      </p:ext>
    </p:extLst>
  </p:cSld>
  <p:clrMapOvr>
    <a:masterClrMapping/>
  </p:clrMapOvr>
  <p:transition spd="slow">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BC3351-9A03-41DC-9AFB-D968ED1F5A7D}"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1648125393"/>
      </p:ext>
    </p:extLst>
  </p:cSld>
  <p:clrMapOvr>
    <a:masterClrMapping/>
  </p:clrMapOvr>
  <p:transition spd="slow">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BC3351-9A03-41DC-9AFB-D968ED1F5A7D}"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1705975200"/>
      </p:ext>
    </p:extLst>
  </p:cSld>
  <p:clrMapOvr>
    <a:masterClrMapping/>
  </p:clrMapOvr>
  <p:transition spd="slow">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C3351-9A03-41DC-9AFB-D968ED1F5A7D}"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2907240948"/>
      </p:ext>
    </p:extLst>
  </p:cSld>
  <p:clrMapOvr>
    <a:masterClrMapping/>
  </p:clrMapOvr>
  <p:transition spd="slow">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C3351-9A03-41DC-9AFB-D968ED1F5A7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2956059247"/>
      </p:ext>
    </p:extLst>
  </p:cSld>
  <p:clrMapOvr>
    <a:masterClrMapping/>
  </p:clrMapOvr>
  <p:transition spd="slow">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C3351-9A03-41DC-9AFB-D968ED1F5A7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71CD1-6084-480D-8BE8-6D0EC23C7AB7}" type="slidenum">
              <a:rPr lang="en-US" smtClean="0"/>
              <a:t>‹#›</a:t>
            </a:fld>
            <a:endParaRPr lang="en-US"/>
          </a:p>
        </p:txBody>
      </p:sp>
    </p:spTree>
    <p:extLst>
      <p:ext uri="{BB962C8B-B14F-4D97-AF65-F5344CB8AC3E}">
        <p14:creationId xmlns:p14="http://schemas.microsoft.com/office/powerpoint/2010/main" val="4115651007"/>
      </p:ext>
    </p:extLst>
  </p:cSld>
  <p:clrMapOvr>
    <a:masterClrMapping/>
  </p:clrMapOvr>
  <p:transition spd="slow">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C3351-9A03-41DC-9AFB-D968ED1F5A7D}" type="datetimeFigureOut">
              <a:rPr lang="en-US" smtClean="0"/>
              <a:t>11/6/2017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71CD1-6084-480D-8BE8-6D0EC23C7AB7}" type="slidenum">
              <a:rPr lang="en-US" smtClean="0"/>
              <a:t>‹#›</a:t>
            </a:fld>
            <a:endParaRPr lang="en-US"/>
          </a:p>
        </p:txBody>
      </p:sp>
    </p:spTree>
    <p:extLst>
      <p:ext uri="{BB962C8B-B14F-4D97-AF65-F5344CB8AC3E}">
        <p14:creationId xmlns:p14="http://schemas.microsoft.com/office/powerpoint/2010/main" val="222479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emaze.com/@AQWWZOCF/food-irradi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CHEMISTRY</a:t>
            </a:r>
            <a:endParaRPr lang="en-US" dirty="0"/>
          </a:p>
        </p:txBody>
      </p:sp>
      <p:sp>
        <p:nvSpPr>
          <p:cNvPr id="3" name="Subtitle 2"/>
          <p:cNvSpPr>
            <a:spLocks noGrp="1"/>
          </p:cNvSpPr>
          <p:nvPr>
            <p:ph type="subTitle" idx="1"/>
          </p:nvPr>
        </p:nvSpPr>
        <p:spPr/>
        <p:txBody>
          <a:bodyPr>
            <a:normAutofit/>
          </a:bodyPr>
          <a:lstStyle/>
          <a:p>
            <a:r>
              <a:rPr lang="en-US" sz="2800" dirty="0"/>
              <a:t>Radiation and Radioactivity </a:t>
            </a:r>
            <a:endParaRPr lang="en-US" sz="2800" dirty="0" smtClean="0"/>
          </a:p>
          <a:p>
            <a:r>
              <a:rPr lang="en-US" sz="2800" dirty="0" smtClean="0"/>
              <a:t>(</a:t>
            </a:r>
            <a:r>
              <a:rPr lang="en-US" sz="2800" dirty="0"/>
              <a:t>Radioactive phenomenon)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5454214"/>
            <a:ext cx="1181367" cy="11826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132" y="5389969"/>
            <a:ext cx="1311177" cy="13111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193" y="5514645"/>
            <a:ext cx="3187613" cy="1061826"/>
          </a:xfrm>
          <a:prstGeom prst="rect">
            <a:avLst/>
          </a:prstGeom>
        </p:spPr>
      </p:pic>
    </p:spTree>
    <p:extLst>
      <p:ext uri="{BB962C8B-B14F-4D97-AF65-F5344CB8AC3E}">
        <p14:creationId xmlns:p14="http://schemas.microsoft.com/office/powerpoint/2010/main" val="1297869212"/>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375" y="1363682"/>
            <a:ext cx="4619626" cy="3970318"/>
          </a:xfrm>
          <a:prstGeom prst="rect">
            <a:avLst/>
          </a:prstGeom>
        </p:spPr>
        <p:txBody>
          <a:bodyPr wrap="square">
            <a:spAutoFit/>
          </a:bodyPr>
          <a:lstStyle/>
          <a:p>
            <a:pPr marL="457200" indent="-457200">
              <a:buFont typeface="Wingdings" pitchFamily="2" charset="2"/>
              <a:buChar char="q"/>
            </a:pPr>
            <a:r>
              <a:rPr lang="en-US" sz="2800" b="1" dirty="0" smtClean="0">
                <a:solidFill>
                  <a:srgbClr val="FF0000"/>
                </a:solidFill>
              </a:rPr>
              <a:t>Chromium-51</a:t>
            </a:r>
            <a:r>
              <a:rPr lang="en-US" sz="2800" b="1" dirty="0" smtClean="0"/>
              <a:t> </a:t>
            </a:r>
            <a:r>
              <a:rPr lang="en-US" sz="2800" b="1" dirty="0" smtClean="0"/>
              <a:t>- u</a:t>
            </a:r>
            <a:r>
              <a:rPr lang="en-US" sz="2800" b="1" dirty="0" smtClean="0"/>
              <a:t>sed </a:t>
            </a:r>
            <a:r>
              <a:rPr lang="en-US" sz="2800" b="1" dirty="0" smtClean="0"/>
              <a:t>to</a:t>
            </a:r>
          </a:p>
          <a:p>
            <a:r>
              <a:rPr lang="en-US" sz="2800" b="1" dirty="0" smtClean="0"/>
              <a:t> </a:t>
            </a:r>
            <a:r>
              <a:rPr lang="en-US" sz="2800" b="1" dirty="0"/>
              <a:t>label </a:t>
            </a:r>
            <a:r>
              <a:rPr lang="en-US" sz="2800" b="1" dirty="0" smtClean="0"/>
              <a:t>red blood </a:t>
            </a:r>
            <a:r>
              <a:rPr lang="en-US" sz="2800" b="1" dirty="0"/>
              <a:t>cells </a:t>
            </a:r>
            <a:r>
              <a:rPr lang="en-US" sz="2800" b="1" dirty="0" smtClean="0"/>
              <a:t>and</a:t>
            </a:r>
          </a:p>
          <a:p>
            <a:r>
              <a:rPr lang="en-US" sz="2800" b="1" dirty="0" smtClean="0"/>
              <a:t> quantify gastro-intestinal</a:t>
            </a:r>
          </a:p>
          <a:p>
            <a:r>
              <a:rPr lang="en-US" sz="2800" b="1" dirty="0" smtClean="0"/>
              <a:t> </a:t>
            </a:r>
            <a:r>
              <a:rPr lang="en-US" sz="2800" b="1" dirty="0"/>
              <a:t>protein </a:t>
            </a:r>
            <a:r>
              <a:rPr lang="en-US" sz="2800" b="1" dirty="0" smtClean="0"/>
              <a:t>loss.</a:t>
            </a:r>
          </a:p>
          <a:p>
            <a:pPr marL="457200" indent="-457200">
              <a:buFont typeface="Wingdings" pitchFamily="2" charset="2"/>
              <a:buChar char="q"/>
            </a:pPr>
            <a:endParaRPr lang="en-US" sz="2800" dirty="0"/>
          </a:p>
          <a:p>
            <a:endParaRPr lang="en-US" sz="2800" dirty="0" smtClean="0">
              <a:latin typeface="+mj-lt"/>
            </a:endParaRPr>
          </a:p>
          <a:p>
            <a:pPr marL="457200" indent="-457200">
              <a:buFont typeface="Wingdings" pitchFamily="2" charset="2"/>
              <a:buChar char="q"/>
            </a:pPr>
            <a:endParaRPr lang="en-US" sz="2800" dirty="0">
              <a:latin typeface="+mj-lt"/>
            </a:endParaRPr>
          </a:p>
          <a:p>
            <a:pPr marL="457200" indent="-457200">
              <a:buFont typeface="Wingdings" pitchFamily="2" charset="2"/>
              <a:buChar char="q"/>
            </a:pPr>
            <a:endParaRPr lang="en-US" sz="2800" dirty="0" smtClean="0">
              <a:latin typeface="+mj-lt"/>
            </a:endParaRPr>
          </a:p>
          <a:p>
            <a:pPr marL="457200" indent="-457200">
              <a:buFont typeface="Wingdings" pitchFamily="2" charset="2"/>
              <a:buChar char="q"/>
            </a:pPr>
            <a:endParaRPr lang="en-US" sz="2800" dirty="0">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61" b="18073"/>
          <a:stretch/>
        </p:blipFill>
        <p:spPr>
          <a:xfrm>
            <a:off x="5560541" y="1524000"/>
            <a:ext cx="2347267" cy="145869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520" y="3670507"/>
            <a:ext cx="4825597" cy="1892093"/>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5715000" y="6550771"/>
            <a:ext cx="4010025" cy="230832"/>
          </a:xfrm>
          <a:prstGeom prst="rect">
            <a:avLst/>
          </a:prstGeom>
        </p:spPr>
        <p:txBody>
          <a:bodyPr wrap="square">
            <a:spAutoFit/>
          </a:bodyPr>
          <a:lstStyle/>
          <a:p>
            <a:r>
              <a:rPr lang="en-US" sz="900" dirty="0"/>
              <a:t>https://www.slideshare.net/sagarlingot/gamma-rays-sterilization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7" name="TextBox 6"/>
          <p:cNvSpPr txBox="1"/>
          <p:nvPr/>
        </p:nvSpPr>
        <p:spPr>
          <a:xfrm>
            <a:off x="1623031" y="289930"/>
            <a:ext cx="5111143" cy="630942"/>
          </a:xfrm>
          <a:prstGeom prst="rect">
            <a:avLst/>
          </a:prstGeom>
          <a:noFill/>
        </p:spPr>
        <p:txBody>
          <a:bodyPr wrap="none" rtlCol="0">
            <a:spAutoFit/>
          </a:bodyPr>
          <a:lstStyle/>
          <a:p>
            <a:r>
              <a:rPr lang="en-US" sz="3500" b="1" dirty="0" smtClean="0">
                <a:solidFill>
                  <a:srgbClr val="FF0000"/>
                </a:solidFill>
              </a:rPr>
              <a:t>Radioisotopes in Medicine</a:t>
            </a:r>
            <a:endParaRPr lang="en-US" sz="3500" b="1" dirty="0">
              <a:solidFill>
                <a:srgbClr val="FF0000"/>
              </a:solidFill>
            </a:endParaRPr>
          </a:p>
        </p:txBody>
      </p:sp>
      <p:sp>
        <p:nvSpPr>
          <p:cNvPr id="11" name="Rectangle 10"/>
          <p:cNvSpPr/>
          <p:nvPr/>
        </p:nvSpPr>
        <p:spPr>
          <a:xfrm>
            <a:off x="333375" y="3460652"/>
            <a:ext cx="3664145" cy="954107"/>
          </a:xfrm>
          <a:prstGeom prst="rect">
            <a:avLst/>
          </a:prstGeom>
        </p:spPr>
        <p:txBody>
          <a:bodyPr wrap="none">
            <a:spAutoFit/>
          </a:bodyPr>
          <a:lstStyle/>
          <a:p>
            <a:pPr marL="457200" indent="-457200">
              <a:buFont typeface="Wingdings" pitchFamily="2" charset="2"/>
              <a:buChar char="q"/>
            </a:pPr>
            <a:r>
              <a:rPr lang="en-US" sz="2800" b="1" dirty="0">
                <a:solidFill>
                  <a:srgbClr val="FF0000"/>
                </a:solidFill>
              </a:rPr>
              <a:t>Cobalt-60</a:t>
            </a:r>
            <a:r>
              <a:rPr lang="en-US" sz="2800" b="1" dirty="0"/>
              <a:t> - used for </a:t>
            </a:r>
            <a:endParaRPr lang="en-US" sz="2800" b="1" dirty="0" smtClean="0"/>
          </a:p>
          <a:p>
            <a:r>
              <a:rPr lang="en-US" sz="2800" b="1" dirty="0" smtClean="0"/>
              <a:t>cancer </a:t>
            </a:r>
            <a:r>
              <a:rPr lang="en-US" sz="2800" b="1" dirty="0"/>
              <a:t>treatment</a:t>
            </a:r>
          </a:p>
        </p:txBody>
      </p:sp>
    </p:spTree>
    <p:extLst>
      <p:ext uri="{BB962C8B-B14F-4D97-AF65-F5344CB8AC3E}">
        <p14:creationId xmlns:p14="http://schemas.microsoft.com/office/powerpoint/2010/main" val="1243602081"/>
      </p:ext>
    </p:extLst>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878" y="1245156"/>
            <a:ext cx="5365322" cy="2585323"/>
          </a:xfrm>
          <a:prstGeom prst="rect">
            <a:avLst/>
          </a:prstGeom>
        </p:spPr>
        <p:txBody>
          <a:bodyPr wrap="square">
            <a:spAutoFit/>
          </a:bodyPr>
          <a:lstStyle/>
          <a:p>
            <a:pPr marL="457200" lvl="0" indent="-457200">
              <a:buFont typeface="Wingdings" panose="05000000000000000000" pitchFamily="2" charset="2"/>
              <a:buChar char="q"/>
            </a:pPr>
            <a:r>
              <a:rPr lang="en-US" sz="2400" b="1" dirty="0" smtClean="0">
                <a:solidFill>
                  <a:srgbClr val="FF0000"/>
                </a:solidFill>
              </a:rPr>
              <a:t>Samarium-153</a:t>
            </a:r>
            <a:r>
              <a:rPr lang="en-US" sz="2400" b="1" dirty="0" smtClean="0">
                <a:solidFill>
                  <a:srgbClr val="1F497D">
                    <a:lumMod val="75000"/>
                  </a:srgbClr>
                </a:solidFill>
              </a:rPr>
              <a:t>  </a:t>
            </a:r>
            <a:r>
              <a:rPr lang="en-US" sz="2400" b="1" dirty="0" smtClean="0"/>
              <a:t>is </a:t>
            </a:r>
            <a:r>
              <a:rPr lang="en-US" sz="2400" b="1" dirty="0"/>
              <a:t>very effective in </a:t>
            </a:r>
            <a:endParaRPr lang="en-US" sz="2400" b="1" dirty="0" smtClean="0"/>
          </a:p>
          <a:p>
            <a:pPr lvl="0"/>
            <a:r>
              <a:rPr lang="en-US" sz="2400" b="1" dirty="0" smtClean="0"/>
              <a:t>relieving </a:t>
            </a:r>
            <a:r>
              <a:rPr lang="en-US" sz="2400" b="1" dirty="0"/>
              <a:t>the pain of secondary </a:t>
            </a:r>
            <a:r>
              <a:rPr lang="en-US" sz="2400" b="1" dirty="0" smtClean="0"/>
              <a:t>cancers </a:t>
            </a:r>
            <a:r>
              <a:rPr lang="en-US" sz="2400" b="1" dirty="0" smtClean="0"/>
              <a:t>lodged </a:t>
            </a:r>
            <a:r>
              <a:rPr lang="en-US" sz="2400" b="1" dirty="0"/>
              <a:t>in the bone. Also </a:t>
            </a:r>
            <a:r>
              <a:rPr lang="en-US" sz="2400" b="1" dirty="0" smtClean="0"/>
              <a:t>very </a:t>
            </a:r>
            <a:r>
              <a:rPr lang="en-US" sz="2400" b="1" dirty="0" smtClean="0"/>
              <a:t>effective for </a:t>
            </a:r>
            <a:r>
              <a:rPr lang="en-US" sz="2400" b="1" dirty="0"/>
              <a:t>prostate and </a:t>
            </a:r>
            <a:r>
              <a:rPr lang="en-US" sz="2400" b="1" dirty="0" smtClean="0"/>
              <a:t>breast </a:t>
            </a:r>
            <a:r>
              <a:rPr lang="en-US" sz="2400" b="1" dirty="0"/>
              <a:t>cancer. </a:t>
            </a:r>
          </a:p>
          <a:p>
            <a:pPr lvl="0"/>
            <a:r>
              <a:rPr lang="en-US" sz="2800" b="1" dirty="0" smtClean="0">
                <a:solidFill>
                  <a:srgbClr val="1F497D">
                    <a:lumMod val="75000"/>
                  </a:srgbClr>
                </a:solidFill>
              </a:rPr>
              <a:t> </a:t>
            </a:r>
            <a:endParaRPr lang="en-US" sz="2800" b="1" dirty="0">
              <a:solidFill>
                <a:srgbClr val="1F497D">
                  <a:lumMod val="75000"/>
                </a:srgbClr>
              </a:solidFill>
            </a:endParaRPr>
          </a:p>
          <a:p>
            <a:pPr lvl="0"/>
            <a:r>
              <a:rPr lang="en-US" sz="2800" b="1" dirty="0" smtClean="0">
                <a:solidFill>
                  <a:srgbClr val="1F497D">
                    <a:lumMod val="75000"/>
                  </a:srgbClr>
                </a:solidFill>
              </a:rPr>
              <a:t> </a:t>
            </a:r>
          </a:p>
          <a:p>
            <a:pPr lvl="0" algn="r"/>
            <a:r>
              <a:rPr lang="en-US" sz="1000" b="1" dirty="0" smtClean="0">
                <a:solidFill>
                  <a:srgbClr val="1F497D">
                    <a:lumMod val="75000"/>
                  </a:srgbClr>
                </a:solidFill>
              </a:rPr>
              <a:t>. </a:t>
            </a:r>
            <a:endParaRPr lang="en-US" sz="2800" b="1" dirty="0">
              <a:solidFill>
                <a:srgbClr val="1F497D">
                  <a:lumMod val="75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294095"/>
            <a:ext cx="1855204" cy="1624458"/>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69" y="2918553"/>
            <a:ext cx="3296303" cy="266811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7" name="Rectangle 6"/>
          <p:cNvSpPr/>
          <p:nvPr/>
        </p:nvSpPr>
        <p:spPr>
          <a:xfrm>
            <a:off x="4448175" y="6571768"/>
            <a:ext cx="4572000" cy="369332"/>
          </a:xfrm>
          <a:prstGeom prst="rect">
            <a:avLst/>
          </a:prstGeom>
        </p:spPr>
        <p:txBody>
          <a:bodyPr>
            <a:spAutoFit/>
          </a:bodyPr>
          <a:lstStyle/>
          <a:p>
            <a:pPr lvl="0" algn="r"/>
            <a:r>
              <a:rPr lang="en-US" sz="900" b="1" dirty="0"/>
              <a:t>http://medicalphysicsweb.org/cws/article/research/53772</a:t>
            </a:r>
          </a:p>
          <a:p>
            <a:pPr lvl="0" algn="r"/>
            <a:endParaRPr lang="en-US" sz="900" b="1" dirty="0"/>
          </a:p>
        </p:txBody>
      </p:sp>
      <p:sp>
        <p:nvSpPr>
          <p:cNvPr id="12" name="Rectangle 11"/>
          <p:cNvSpPr/>
          <p:nvPr/>
        </p:nvSpPr>
        <p:spPr>
          <a:xfrm>
            <a:off x="4548092" y="4067944"/>
            <a:ext cx="4572000" cy="369332"/>
          </a:xfrm>
          <a:prstGeom prst="rect">
            <a:avLst/>
          </a:prstGeom>
        </p:spPr>
        <p:txBody>
          <a:bodyPr>
            <a:spAutoFit/>
          </a:bodyPr>
          <a:lstStyle/>
          <a:p>
            <a:pPr lvl="0"/>
            <a:r>
              <a:rPr lang="en-US" b="1" dirty="0">
                <a:solidFill>
                  <a:srgbClr val="1F497D">
                    <a:lumMod val="75000"/>
                  </a:srgbClr>
                </a:solidFill>
              </a:rPr>
              <a:t> </a:t>
            </a:r>
            <a:endParaRPr lang="en-US" dirty="0"/>
          </a:p>
        </p:txBody>
      </p:sp>
      <p:sp>
        <p:nvSpPr>
          <p:cNvPr id="14" name="TextBox 13"/>
          <p:cNvSpPr txBox="1"/>
          <p:nvPr/>
        </p:nvSpPr>
        <p:spPr>
          <a:xfrm>
            <a:off x="1636479" y="376749"/>
            <a:ext cx="5111143" cy="630942"/>
          </a:xfrm>
          <a:prstGeom prst="rect">
            <a:avLst/>
          </a:prstGeom>
          <a:noFill/>
        </p:spPr>
        <p:txBody>
          <a:bodyPr wrap="none" rtlCol="0">
            <a:spAutoFit/>
          </a:bodyPr>
          <a:lstStyle/>
          <a:p>
            <a:r>
              <a:rPr lang="en-US" sz="3500" b="1" dirty="0" smtClean="0">
                <a:solidFill>
                  <a:srgbClr val="FF0000"/>
                </a:solidFill>
              </a:rPr>
              <a:t>Radioisotopes in Medicine</a:t>
            </a:r>
            <a:endParaRPr lang="en-US" sz="3500" b="1" dirty="0">
              <a:solidFill>
                <a:srgbClr val="FF0000"/>
              </a:solidFill>
            </a:endParaRPr>
          </a:p>
        </p:txBody>
      </p:sp>
      <p:sp>
        <p:nvSpPr>
          <p:cNvPr id="15" name="Rectangle 14"/>
          <p:cNvSpPr/>
          <p:nvPr/>
        </p:nvSpPr>
        <p:spPr>
          <a:xfrm>
            <a:off x="4528562" y="3737188"/>
            <a:ext cx="4591530" cy="1569660"/>
          </a:xfrm>
          <a:prstGeom prst="rect">
            <a:avLst/>
          </a:prstGeom>
        </p:spPr>
        <p:txBody>
          <a:bodyPr wrap="square">
            <a:spAutoFit/>
          </a:bodyPr>
          <a:lstStyle/>
          <a:p>
            <a:pPr marL="457200" lvl="0" indent="-457200">
              <a:buFont typeface="Wingdings" panose="05000000000000000000" pitchFamily="2" charset="2"/>
              <a:buChar char="q"/>
            </a:pPr>
            <a:r>
              <a:rPr lang="en-US" sz="2400" b="1" dirty="0">
                <a:solidFill>
                  <a:srgbClr val="FF0000"/>
                </a:solidFill>
              </a:rPr>
              <a:t>Technetium-99 </a:t>
            </a:r>
            <a:r>
              <a:rPr lang="en-US" sz="2400" b="1" dirty="0" smtClean="0"/>
              <a:t>- used </a:t>
            </a:r>
            <a:r>
              <a:rPr lang="en-US" sz="2400" b="1" dirty="0"/>
              <a:t>to image </a:t>
            </a:r>
            <a:r>
              <a:rPr lang="en-US" sz="2400" b="1" dirty="0" smtClean="0"/>
              <a:t>the skeleton and </a:t>
            </a:r>
            <a:r>
              <a:rPr lang="en-US" sz="2400" b="1" dirty="0"/>
              <a:t>heart muscle in particular, but also </a:t>
            </a:r>
            <a:r>
              <a:rPr lang="en-US" sz="2400" b="1" dirty="0" smtClean="0"/>
              <a:t>for brain</a:t>
            </a:r>
            <a:r>
              <a:rPr lang="en-US" sz="2400" b="1" dirty="0"/>
              <a:t>, thyroid and  lungs</a:t>
            </a:r>
            <a:endParaRPr lang="en-US" sz="2400" dirty="0"/>
          </a:p>
        </p:txBody>
      </p:sp>
    </p:spTree>
    <p:extLst>
      <p:ext uri="{BB962C8B-B14F-4D97-AF65-F5344CB8AC3E}">
        <p14:creationId xmlns:p14="http://schemas.microsoft.com/office/powerpoint/2010/main" val="4146978161"/>
      </p:ext>
    </p:extLst>
  </p:cSld>
  <p:clrMapOvr>
    <a:masterClrMapping/>
  </p:clrMapOvr>
  <p:transition spd="slow">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396" y="1280826"/>
            <a:ext cx="4343400" cy="1569660"/>
          </a:xfrm>
          <a:prstGeom prst="rect">
            <a:avLst/>
          </a:prstGeom>
        </p:spPr>
        <p:txBody>
          <a:bodyPr wrap="square">
            <a:spAutoFit/>
          </a:bodyPr>
          <a:lstStyle/>
          <a:p>
            <a:pPr marL="457200" lvl="0" indent="-457200" algn="just">
              <a:buFont typeface="Wingdings" pitchFamily="2" charset="2"/>
              <a:buChar char="q"/>
            </a:pPr>
            <a:r>
              <a:rPr lang="en-US" sz="2400" b="1" dirty="0" smtClean="0">
                <a:solidFill>
                  <a:srgbClr val="FF0000"/>
                </a:solidFill>
              </a:rPr>
              <a:t>Phosphorus-32</a:t>
            </a:r>
            <a:r>
              <a:rPr lang="en-US" sz="2400" b="1" dirty="0" smtClean="0">
                <a:solidFill>
                  <a:prstClr val="black"/>
                </a:solidFill>
              </a:rPr>
              <a:t> </a:t>
            </a:r>
            <a:r>
              <a:rPr lang="en-US" sz="2400" b="1" dirty="0" smtClean="0">
                <a:solidFill>
                  <a:prstClr val="black"/>
                </a:solidFill>
              </a:rPr>
              <a:t>- used </a:t>
            </a:r>
            <a:r>
              <a:rPr lang="en-US" sz="2400" b="1" dirty="0">
                <a:solidFill>
                  <a:prstClr val="black"/>
                </a:solidFill>
              </a:rPr>
              <a:t>in </a:t>
            </a:r>
            <a:endParaRPr lang="en-US" sz="2400" b="1" dirty="0" smtClean="0">
              <a:solidFill>
                <a:prstClr val="black"/>
              </a:solidFill>
            </a:endParaRPr>
          </a:p>
          <a:p>
            <a:pPr lvl="0" algn="just"/>
            <a:r>
              <a:rPr lang="en-US" sz="2400" b="1" dirty="0">
                <a:solidFill>
                  <a:prstClr val="black"/>
                </a:solidFill>
              </a:rPr>
              <a:t>t</a:t>
            </a:r>
            <a:r>
              <a:rPr lang="en-US" sz="2400" b="1" dirty="0" smtClean="0">
                <a:solidFill>
                  <a:prstClr val="black"/>
                </a:solidFill>
              </a:rPr>
              <a:t>he </a:t>
            </a:r>
            <a:r>
              <a:rPr lang="en-US" sz="2400" b="1" dirty="0" smtClean="0">
                <a:solidFill>
                  <a:prstClr val="black"/>
                </a:solidFill>
              </a:rPr>
              <a:t>treatment </a:t>
            </a:r>
            <a:r>
              <a:rPr lang="en-US" sz="2400" b="1" dirty="0">
                <a:solidFill>
                  <a:prstClr val="black"/>
                </a:solidFill>
              </a:rPr>
              <a:t>of polycythemia </a:t>
            </a:r>
            <a:endParaRPr lang="en-US" sz="2400" b="1" dirty="0" smtClean="0">
              <a:solidFill>
                <a:prstClr val="black"/>
              </a:solidFill>
            </a:endParaRPr>
          </a:p>
          <a:p>
            <a:pPr lvl="0" algn="just"/>
            <a:r>
              <a:rPr lang="en-US" sz="2400" b="1" dirty="0" err="1">
                <a:solidFill>
                  <a:prstClr val="black"/>
                </a:solidFill>
              </a:rPr>
              <a:t>v</a:t>
            </a:r>
            <a:r>
              <a:rPr lang="en-US" sz="2400" b="1" dirty="0" err="1" smtClean="0">
                <a:solidFill>
                  <a:prstClr val="black"/>
                </a:solidFill>
              </a:rPr>
              <a:t>era</a:t>
            </a:r>
            <a:r>
              <a:rPr lang="en-US" sz="2400" b="1" dirty="0" smtClean="0">
                <a:solidFill>
                  <a:prstClr val="black"/>
                </a:solidFill>
              </a:rPr>
              <a:t> (</a:t>
            </a:r>
            <a:r>
              <a:rPr lang="en-US" sz="2400" b="1" dirty="0" smtClean="0">
                <a:solidFill>
                  <a:prstClr val="black"/>
                </a:solidFill>
              </a:rPr>
              <a:t>excess </a:t>
            </a:r>
            <a:r>
              <a:rPr lang="en-US" sz="2400" b="1" dirty="0">
                <a:solidFill>
                  <a:prstClr val="black"/>
                </a:solidFill>
              </a:rPr>
              <a:t>red blood cells</a:t>
            </a:r>
            <a:r>
              <a:rPr lang="en-US" sz="2400" b="1" dirty="0" smtClean="0">
                <a:solidFill>
                  <a:prstClr val="black"/>
                </a:solidFill>
              </a:rPr>
              <a:t>);</a:t>
            </a:r>
            <a:endParaRPr lang="en-US" sz="2400" b="1" dirty="0" smtClean="0">
              <a:solidFill>
                <a:prstClr val="black"/>
              </a:solidFill>
            </a:endParaRPr>
          </a:p>
          <a:p>
            <a:pPr lvl="0" algn="just"/>
            <a:r>
              <a:rPr lang="en-US" sz="2400" b="1" dirty="0" smtClean="0">
                <a:solidFill>
                  <a:prstClr val="black"/>
                </a:solidFill>
              </a:rPr>
              <a:t>Also used </a:t>
            </a:r>
            <a:r>
              <a:rPr lang="en-US" sz="2400" b="1" dirty="0" smtClean="0">
                <a:solidFill>
                  <a:prstClr val="black"/>
                </a:solidFill>
              </a:rPr>
              <a:t>for</a:t>
            </a:r>
            <a:r>
              <a:rPr lang="en-US" sz="2400" b="1" dirty="0" smtClean="0">
                <a:solidFill>
                  <a:prstClr val="black"/>
                </a:solidFill>
              </a:rPr>
              <a:t> </a:t>
            </a:r>
            <a:r>
              <a:rPr lang="en-US" sz="2400" b="1" dirty="0" smtClean="0">
                <a:solidFill>
                  <a:prstClr val="black"/>
                </a:solidFill>
              </a:rPr>
              <a:t>cancer detection</a:t>
            </a:r>
            <a:r>
              <a:rPr lang="en-US" sz="2400" dirty="0" smtClean="0">
                <a:solidFill>
                  <a:prstClr val="black"/>
                </a:solidFill>
              </a:rPr>
              <a:t>.                                       </a:t>
            </a:r>
            <a:endParaRPr lang="en-US" sz="2400" dirty="0">
              <a:solidFill>
                <a:prstClr val="black"/>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2" t="5350" r="5305"/>
          <a:stretch/>
        </p:blipFill>
        <p:spPr bwMode="auto">
          <a:xfrm>
            <a:off x="5067300" y="1213300"/>
            <a:ext cx="2419531" cy="1810759"/>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90" b="6177"/>
          <a:stretch/>
        </p:blipFill>
        <p:spPr bwMode="auto">
          <a:xfrm>
            <a:off x="1270966" y="3451412"/>
            <a:ext cx="2644260" cy="1855355"/>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4572000" y="3740637"/>
            <a:ext cx="4038599" cy="1569660"/>
          </a:xfrm>
          <a:prstGeom prst="rect">
            <a:avLst/>
          </a:prstGeom>
          <a:noFill/>
        </p:spPr>
        <p:txBody>
          <a:bodyPr wrap="square" rtlCol="0">
            <a:spAutoFit/>
          </a:bodyPr>
          <a:lstStyle/>
          <a:p>
            <a:pPr marL="457200" lvl="0" indent="-457200">
              <a:buFont typeface="Wingdings" pitchFamily="2" charset="2"/>
              <a:buChar char="q"/>
            </a:pPr>
            <a:r>
              <a:rPr lang="en-US" sz="2400" b="1" dirty="0" smtClean="0">
                <a:solidFill>
                  <a:srgbClr val="FF0000"/>
                </a:solidFill>
              </a:rPr>
              <a:t>Iodine- </a:t>
            </a:r>
            <a:r>
              <a:rPr lang="en-US" sz="2400" b="1" dirty="0" smtClean="0">
                <a:solidFill>
                  <a:srgbClr val="FF0000"/>
                </a:solidFill>
              </a:rPr>
              <a:t>131 </a:t>
            </a:r>
            <a:r>
              <a:rPr lang="en-US" sz="2400" b="1" dirty="0" smtClean="0"/>
              <a:t>– used for the </a:t>
            </a:r>
            <a:r>
              <a:rPr lang="en-US" sz="2400" b="1" dirty="0" smtClean="0">
                <a:solidFill>
                  <a:prstClr val="black"/>
                </a:solidFill>
              </a:rPr>
              <a:t>measurement </a:t>
            </a:r>
            <a:r>
              <a:rPr lang="en-US" sz="2400" b="1" dirty="0">
                <a:solidFill>
                  <a:prstClr val="black"/>
                </a:solidFill>
              </a:rPr>
              <a:t>of </a:t>
            </a:r>
            <a:r>
              <a:rPr lang="en-US" sz="2400" b="1" dirty="0" smtClean="0">
                <a:solidFill>
                  <a:prstClr val="black"/>
                </a:solidFill>
              </a:rPr>
              <a:t>thyroid </a:t>
            </a:r>
            <a:r>
              <a:rPr lang="en-US" sz="2400" b="1" dirty="0" smtClean="0">
                <a:solidFill>
                  <a:prstClr val="black"/>
                </a:solidFill>
              </a:rPr>
              <a:t>activity </a:t>
            </a:r>
            <a:r>
              <a:rPr lang="en-US" sz="2400" b="1" dirty="0" smtClean="0">
                <a:solidFill>
                  <a:prstClr val="black"/>
                </a:solidFill>
              </a:rPr>
              <a:t>and treatment</a:t>
            </a:r>
            <a:r>
              <a:rPr lang="en-US" sz="2400" b="1" dirty="0">
                <a:solidFill>
                  <a:prstClr val="black"/>
                </a:solidFill>
              </a:rPr>
              <a:t> </a:t>
            </a:r>
            <a:r>
              <a:rPr lang="en-US" sz="2400" b="1" dirty="0" smtClean="0">
                <a:solidFill>
                  <a:prstClr val="black"/>
                </a:solidFill>
              </a:rPr>
              <a:t>of </a:t>
            </a:r>
            <a:r>
              <a:rPr lang="en-US" sz="2400" b="1" dirty="0">
                <a:solidFill>
                  <a:prstClr val="black"/>
                </a:solidFill>
              </a:rPr>
              <a:t>thyroid cancer.</a:t>
            </a:r>
            <a:endParaRPr lang="en-US" sz="2400" b="1" dirty="0"/>
          </a:p>
        </p:txBody>
      </p:sp>
      <p:sp>
        <p:nvSpPr>
          <p:cNvPr id="3" name="Rectangle 2"/>
          <p:cNvSpPr/>
          <p:nvPr/>
        </p:nvSpPr>
        <p:spPr>
          <a:xfrm>
            <a:off x="5867400" y="6491939"/>
            <a:ext cx="3924300" cy="230832"/>
          </a:xfrm>
          <a:prstGeom prst="rect">
            <a:avLst/>
          </a:prstGeom>
        </p:spPr>
        <p:txBody>
          <a:bodyPr wrap="square">
            <a:spAutoFit/>
          </a:bodyPr>
          <a:lstStyle/>
          <a:p>
            <a:pPr lvl="0"/>
            <a:r>
              <a:rPr lang="en-PH" sz="900" dirty="0"/>
              <a:t>https://uichildrens.org/adam/1/radioactive-iodine-uptake</a:t>
            </a:r>
            <a:endParaRPr lang="en-US" sz="9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12" name="TextBox 11"/>
          <p:cNvSpPr txBox="1"/>
          <p:nvPr/>
        </p:nvSpPr>
        <p:spPr>
          <a:xfrm>
            <a:off x="1636479" y="376749"/>
            <a:ext cx="5111143" cy="630942"/>
          </a:xfrm>
          <a:prstGeom prst="rect">
            <a:avLst/>
          </a:prstGeom>
          <a:noFill/>
        </p:spPr>
        <p:txBody>
          <a:bodyPr wrap="none" rtlCol="0">
            <a:spAutoFit/>
          </a:bodyPr>
          <a:lstStyle/>
          <a:p>
            <a:r>
              <a:rPr lang="en-US" sz="3500" b="1" dirty="0" smtClean="0">
                <a:solidFill>
                  <a:srgbClr val="FF0000"/>
                </a:solidFill>
              </a:rPr>
              <a:t>Radioisotopes in Medicine</a:t>
            </a:r>
            <a:endParaRPr lang="en-US" sz="3500" b="1" dirty="0">
              <a:solidFill>
                <a:srgbClr val="FF0000"/>
              </a:solidFill>
            </a:endParaRPr>
          </a:p>
        </p:txBody>
      </p:sp>
    </p:spTree>
    <p:extLst>
      <p:ext uri="{BB962C8B-B14F-4D97-AF65-F5344CB8AC3E}">
        <p14:creationId xmlns:p14="http://schemas.microsoft.com/office/powerpoint/2010/main" val="1047829081"/>
      </p:ext>
    </p:extLst>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2700" y="299240"/>
            <a:ext cx="4038600" cy="646331"/>
          </a:xfrm>
          <a:prstGeom prst="rect">
            <a:avLst/>
          </a:prstGeom>
          <a:noFill/>
        </p:spPr>
        <p:txBody>
          <a:bodyPr wrap="square" rtlCol="0">
            <a:spAutoFit/>
          </a:bodyPr>
          <a:lstStyle/>
          <a:p>
            <a:r>
              <a:rPr lang="en-US" sz="3500" b="1" dirty="0" smtClean="0">
                <a:solidFill>
                  <a:srgbClr val="FF0000"/>
                </a:solidFill>
              </a:rPr>
              <a:t>As Smoke Detector</a:t>
            </a:r>
            <a:endParaRPr lang="en-US" sz="3500" b="1" dirty="0" smtClean="0">
              <a:solidFill>
                <a:srgbClr val="FF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222" b="11070"/>
          <a:stretch/>
        </p:blipFill>
        <p:spPr>
          <a:xfrm>
            <a:off x="294268" y="1718423"/>
            <a:ext cx="4032619" cy="25146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62724"/>
            <a:ext cx="3657600" cy="2713704"/>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6248400" y="6525602"/>
            <a:ext cx="6248400" cy="230832"/>
          </a:xfrm>
          <a:prstGeom prst="rect">
            <a:avLst/>
          </a:prstGeom>
        </p:spPr>
        <p:txBody>
          <a:bodyPr wrap="square">
            <a:spAutoFit/>
          </a:bodyPr>
          <a:lstStyle/>
          <a:p>
            <a:pPr lvl="0"/>
            <a:r>
              <a:rPr lang="en-US" sz="900" dirty="0">
                <a:solidFill>
                  <a:prstClr val="black"/>
                </a:solidFill>
              </a:rPr>
              <a:t>http://www.chemistrylearner.com/americium-241.html</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3" name="Rectangle 2"/>
          <p:cNvSpPr/>
          <p:nvPr/>
        </p:nvSpPr>
        <p:spPr>
          <a:xfrm>
            <a:off x="1143000" y="937536"/>
            <a:ext cx="6466386" cy="523220"/>
          </a:xfrm>
          <a:prstGeom prst="rect">
            <a:avLst/>
          </a:prstGeom>
        </p:spPr>
        <p:txBody>
          <a:bodyPr wrap="none">
            <a:spAutoFit/>
          </a:bodyPr>
          <a:lstStyle/>
          <a:p>
            <a:r>
              <a:rPr lang="en-US" sz="2800" b="1" dirty="0"/>
              <a:t>Americium -241  Used in smoke detectors.</a:t>
            </a:r>
          </a:p>
        </p:txBody>
      </p:sp>
    </p:spTree>
    <p:extLst>
      <p:ext uri="{BB962C8B-B14F-4D97-AF65-F5344CB8AC3E}">
        <p14:creationId xmlns:p14="http://schemas.microsoft.com/office/powerpoint/2010/main" val="1025778250"/>
      </p:ext>
    </p:extLst>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8661" y="314452"/>
            <a:ext cx="4930260" cy="630942"/>
          </a:xfrm>
          <a:prstGeom prst="rect">
            <a:avLst/>
          </a:prstGeom>
          <a:noFill/>
        </p:spPr>
        <p:txBody>
          <a:bodyPr wrap="square" rtlCol="0">
            <a:spAutoFit/>
          </a:bodyPr>
          <a:lstStyle/>
          <a:p>
            <a:r>
              <a:rPr lang="en-US" sz="3500" b="1" dirty="0" smtClean="0">
                <a:solidFill>
                  <a:srgbClr val="FF0000"/>
                </a:solidFill>
              </a:rPr>
              <a:t>Radiocarbon Dating</a:t>
            </a:r>
            <a:endParaRPr lang="en-US" sz="3500" b="1" dirty="0" smtClean="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58" y="1802820"/>
            <a:ext cx="6103284" cy="34875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6" name="Rectangle 5"/>
          <p:cNvSpPr/>
          <p:nvPr/>
        </p:nvSpPr>
        <p:spPr>
          <a:xfrm>
            <a:off x="228601" y="971823"/>
            <a:ext cx="8839199" cy="830997"/>
          </a:xfrm>
          <a:prstGeom prst="rect">
            <a:avLst/>
          </a:prstGeom>
        </p:spPr>
        <p:txBody>
          <a:bodyPr wrap="square">
            <a:spAutoFit/>
          </a:bodyPr>
          <a:lstStyle/>
          <a:p>
            <a:r>
              <a:rPr lang="en-US" sz="2400" dirty="0" smtClean="0"/>
              <a:t>also </a:t>
            </a:r>
            <a:r>
              <a:rPr lang="en-US" sz="2400" dirty="0"/>
              <a:t>referred to as </a:t>
            </a:r>
            <a:r>
              <a:rPr lang="en-US" sz="2400" b="1" dirty="0"/>
              <a:t>carbon dating</a:t>
            </a:r>
            <a:r>
              <a:rPr lang="en-US" sz="2400" dirty="0"/>
              <a:t> or </a:t>
            </a:r>
            <a:r>
              <a:rPr lang="en-US" sz="2400" b="1" dirty="0"/>
              <a:t>carbon-14</a:t>
            </a:r>
            <a:r>
              <a:rPr lang="en-US" sz="2400" dirty="0"/>
              <a:t> </a:t>
            </a:r>
            <a:r>
              <a:rPr lang="en-US" sz="2400" b="1" dirty="0" smtClean="0"/>
              <a:t>dating</a:t>
            </a:r>
            <a:r>
              <a:rPr lang="en-US" sz="2400" dirty="0"/>
              <a:t> </a:t>
            </a:r>
            <a:r>
              <a:rPr lang="en-US" sz="2400" dirty="0" smtClean="0"/>
              <a:t>is </a:t>
            </a:r>
            <a:r>
              <a:rPr lang="en-US" sz="2400" dirty="0"/>
              <a:t>a method for determining the age </a:t>
            </a:r>
            <a:r>
              <a:rPr lang="en-US" sz="2400" dirty="0" smtClean="0"/>
              <a:t>of </a:t>
            </a:r>
            <a:r>
              <a:rPr lang="en-US" sz="2400" dirty="0"/>
              <a:t>an object containing organic</a:t>
            </a:r>
            <a:endParaRPr lang="en-US" sz="2400" b="1" dirty="0">
              <a:solidFill>
                <a:srgbClr val="FF0000"/>
              </a:solidFill>
              <a:latin typeface="Lucida Sans" pitchFamily="34" charset="0"/>
            </a:endParaRPr>
          </a:p>
        </p:txBody>
      </p:sp>
      <p:sp>
        <p:nvSpPr>
          <p:cNvPr id="11" name="Rectangle 10"/>
          <p:cNvSpPr/>
          <p:nvPr/>
        </p:nvSpPr>
        <p:spPr>
          <a:xfrm>
            <a:off x="4719754" y="6536203"/>
            <a:ext cx="4572000" cy="251607"/>
          </a:xfrm>
          <a:prstGeom prst="rect">
            <a:avLst/>
          </a:prstGeom>
        </p:spPr>
        <p:txBody>
          <a:bodyPr>
            <a:spAutoFit/>
          </a:bodyPr>
          <a:lstStyle/>
          <a:p>
            <a:pPr>
              <a:lnSpc>
                <a:spcPct val="115000"/>
              </a:lnSpc>
              <a:spcAft>
                <a:spcPts val="1000"/>
              </a:spcAft>
            </a:pPr>
            <a:r>
              <a:rPr lang="en-PH" sz="900" u="sng" dirty="0"/>
              <a:t>https://socratic.org/questions/what-do-scientists-learn-about-fossils-by-using-carbon-14</a:t>
            </a:r>
            <a:endParaRPr lang="en-US" sz="900" dirty="0">
              <a:ea typeface="Calibri"/>
              <a:cs typeface="Times New Roman"/>
            </a:endParaRPr>
          </a:p>
        </p:txBody>
      </p:sp>
    </p:spTree>
    <p:extLst>
      <p:ext uri="{BB962C8B-B14F-4D97-AF65-F5344CB8AC3E}">
        <p14:creationId xmlns:p14="http://schemas.microsoft.com/office/powerpoint/2010/main" val="4146978161"/>
      </p:ext>
    </p:extLst>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946" y="283458"/>
            <a:ext cx="6157519" cy="630942"/>
          </a:xfrm>
          <a:prstGeom prst="rect">
            <a:avLst/>
          </a:prstGeom>
          <a:noFill/>
        </p:spPr>
        <p:txBody>
          <a:bodyPr wrap="none" rtlCol="0">
            <a:spAutoFit/>
          </a:bodyPr>
          <a:lstStyle/>
          <a:p>
            <a:r>
              <a:rPr lang="en-US" sz="3500" dirty="0" smtClean="0"/>
              <a:t> </a:t>
            </a:r>
            <a:r>
              <a:rPr lang="en-US" sz="3500" b="1" dirty="0" smtClean="0">
                <a:solidFill>
                  <a:srgbClr val="FF0000"/>
                </a:solidFill>
              </a:rPr>
              <a:t>Radioisotopes as </a:t>
            </a:r>
            <a:r>
              <a:rPr lang="en-US" sz="3500" b="1" dirty="0" smtClean="0">
                <a:solidFill>
                  <a:srgbClr val="FF0000"/>
                </a:solidFill>
              </a:rPr>
              <a:t>Energy </a:t>
            </a:r>
            <a:r>
              <a:rPr lang="en-US" sz="3500" b="1" dirty="0" smtClean="0">
                <a:solidFill>
                  <a:srgbClr val="FF0000"/>
                </a:solidFill>
              </a:rPr>
              <a:t>Source</a:t>
            </a:r>
            <a:endParaRPr lang="en-US" sz="3500" b="1" dirty="0">
              <a:solidFill>
                <a:srgbClr val="FF0000"/>
              </a:solidFill>
            </a:endParaRPr>
          </a:p>
        </p:txBody>
      </p:sp>
      <p:sp>
        <p:nvSpPr>
          <p:cNvPr id="5" name="TextBox 4"/>
          <p:cNvSpPr txBox="1"/>
          <p:nvPr/>
        </p:nvSpPr>
        <p:spPr>
          <a:xfrm>
            <a:off x="295811" y="1095499"/>
            <a:ext cx="8695788" cy="1569660"/>
          </a:xfrm>
          <a:prstGeom prst="rect">
            <a:avLst/>
          </a:prstGeom>
          <a:noFill/>
        </p:spPr>
        <p:txBody>
          <a:bodyPr wrap="square" rtlCol="0">
            <a:spAutoFit/>
          </a:bodyPr>
          <a:lstStyle/>
          <a:p>
            <a:r>
              <a:rPr lang="en-US" sz="2400" dirty="0" smtClean="0">
                <a:cs typeface="Arial" pitchFamily="34" charset="0"/>
              </a:rPr>
              <a:t>Nuclear </a:t>
            </a:r>
            <a:r>
              <a:rPr lang="en-US" sz="2400" dirty="0">
                <a:cs typeface="Arial" pitchFamily="34" charset="0"/>
              </a:rPr>
              <a:t>power plants </a:t>
            </a:r>
            <a:r>
              <a:rPr lang="en-US" sz="2400" dirty="0"/>
              <a:t>do not burn </a:t>
            </a:r>
            <a:r>
              <a:rPr lang="en-US" sz="2400" dirty="0" smtClean="0"/>
              <a:t>any fuel</a:t>
            </a:r>
            <a:r>
              <a:rPr lang="en-US" sz="2400" dirty="0"/>
              <a:t>. Instead, they use </a:t>
            </a:r>
            <a:r>
              <a:rPr lang="en-US" sz="2400" dirty="0"/>
              <a:t>u</a:t>
            </a:r>
            <a:r>
              <a:rPr lang="en-US" sz="2400" dirty="0" smtClean="0"/>
              <a:t>ranium  </a:t>
            </a:r>
            <a:r>
              <a:rPr lang="en-US" sz="2400" dirty="0" smtClean="0"/>
              <a:t>fuel</a:t>
            </a:r>
            <a:r>
              <a:rPr lang="en-US" sz="2400" dirty="0"/>
              <a:t>, </a:t>
            </a:r>
            <a:r>
              <a:rPr lang="en-US" sz="2400" dirty="0" smtClean="0"/>
              <a:t> particularly </a:t>
            </a:r>
            <a:r>
              <a:rPr lang="en-US" sz="2400" dirty="0" smtClean="0"/>
              <a:t>U-235 </a:t>
            </a:r>
            <a:r>
              <a:rPr lang="en-US" sz="2400" dirty="0" smtClean="0"/>
              <a:t>consisting </a:t>
            </a:r>
            <a:r>
              <a:rPr lang="en-US" sz="2400" dirty="0"/>
              <a:t>of solid ceramic  </a:t>
            </a:r>
            <a:r>
              <a:rPr lang="en-US" sz="2400" dirty="0" smtClean="0"/>
              <a:t>pellets</a:t>
            </a:r>
            <a:r>
              <a:rPr lang="en-US" sz="2400" dirty="0"/>
              <a:t>, to produce </a:t>
            </a:r>
            <a:r>
              <a:rPr lang="en-US" sz="2400" dirty="0" smtClean="0"/>
              <a:t>electricity through process </a:t>
            </a:r>
            <a:r>
              <a:rPr lang="en-US" sz="2400" dirty="0"/>
              <a:t>called fission.</a:t>
            </a:r>
            <a:endParaRPr lang="en-US" sz="2400" dirty="0" smtClean="0">
              <a:cs typeface="Arial" pitchFamily="34" charset="0"/>
            </a:endParaRPr>
          </a:p>
          <a:p>
            <a:pPr marL="285750" indent="-285750">
              <a:buFont typeface="Arial" pitchFamily="34" charset="0"/>
              <a:buChar char="•"/>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13890"/>
            <a:ext cx="5581595" cy="2996310"/>
          </a:xfrm>
          <a:prstGeom prst="rect">
            <a:avLst/>
          </a:prstGeom>
        </p:spPr>
      </p:pic>
      <p:sp>
        <p:nvSpPr>
          <p:cNvPr id="7" name="Rectangle 6"/>
          <p:cNvSpPr/>
          <p:nvPr/>
        </p:nvSpPr>
        <p:spPr>
          <a:xfrm>
            <a:off x="4876800" y="6525602"/>
            <a:ext cx="4572000" cy="230832"/>
          </a:xfrm>
          <a:prstGeom prst="rect">
            <a:avLst/>
          </a:prstGeom>
        </p:spPr>
        <p:txBody>
          <a:bodyPr>
            <a:spAutoFit/>
          </a:bodyPr>
          <a:lstStyle/>
          <a:p>
            <a:pPr lvl="0"/>
            <a:r>
              <a:rPr lang="en-PH" sz="900" u="sng" dirty="0"/>
              <a:t>https://wattsupwiththat.com/2017/02/20/risk-and-nuclear-power-plants/</a:t>
            </a:r>
            <a:endParaRPr lang="en-US" sz="9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4146978161"/>
      </p:ext>
    </p:extLst>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6121" y="302978"/>
            <a:ext cx="6319359" cy="630942"/>
          </a:xfrm>
          <a:prstGeom prst="rect">
            <a:avLst/>
          </a:prstGeom>
          <a:noFill/>
        </p:spPr>
        <p:txBody>
          <a:bodyPr wrap="none" rtlCol="0">
            <a:spAutoFit/>
          </a:bodyPr>
          <a:lstStyle/>
          <a:p>
            <a:r>
              <a:rPr lang="en-US" sz="2400" b="1" dirty="0" smtClean="0">
                <a:solidFill>
                  <a:srgbClr val="FF0000"/>
                </a:solidFill>
              </a:rPr>
              <a:t> </a:t>
            </a:r>
            <a:r>
              <a:rPr lang="en-US" sz="3500" b="1" dirty="0" smtClean="0">
                <a:solidFill>
                  <a:srgbClr val="FF0000"/>
                </a:solidFill>
              </a:rPr>
              <a:t>Radioactivity in </a:t>
            </a:r>
            <a:r>
              <a:rPr lang="en-US" sz="3500" b="1" dirty="0">
                <a:solidFill>
                  <a:srgbClr val="FF0000"/>
                </a:solidFill>
              </a:rPr>
              <a:t>M</a:t>
            </a:r>
            <a:r>
              <a:rPr lang="en-US" sz="3500" b="1" dirty="0" smtClean="0">
                <a:solidFill>
                  <a:srgbClr val="FF0000"/>
                </a:solidFill>
              </a:rPr>
              <a:t>aterial Science</a:t>
            </a:r>
            <a:endParaRPr lang="en-US" sz="3500" b="1" dirty="0">
              <a:solidFill>
                <a:srgbClr val="FF0000"/>
              </a:solidFill>
            </a:endParaRPr>
          </a:p>
        </p:txBody>
      </p:sp>
      <p:sp>
        <p:nvSpPr>
          <p:cNvPr id="9" name="TextBox 8"/>
          <p:cNvSpPr txBox="1"/>
          <p:nvPr/>
        </p:nvSpPr>
        <p:spPr>
          <a:xfrm>
            <a:off x="605118" y="3596004"/>
            <a:ext cx="4728882" cy="1785104"/>
          </a:xfrm>
          <a:prstGeom prst="rect">
            <a:avLst/>
          </a:prstGeom>
          <a:noFill/>
        </p:spPr>
        <p:txBody>
          <a:bodyPr wrap="square" rtlCol="0">
            <a:spAutoFit/>
          </a:bodyPr>
          <a:lstStyle/>
          <a:p>
            <a:r>
              <a:rPr lang="en-US" sz="2200" dirty="0" smtClean="0"/>
              <a:t>Heat-shrink tubing </a:t>
            </a:r>
            <a:r>
              <a:rPr lang="en-US" sz="2200" dirty="0" smtClean="0"/>
              <a:t>is </a:t>
            </a:r>
            <a:r>
              <a:rPr lang="en-US" sz="2200" dirty="0" smtClean="0"/>
              <a:t>used </a:t>
            </a:r>
            <a:r>
              <a:rPr lang="en-US" sz="2200" dirty="0"/>
              <a:t>to insulate wires, providing abrasion resistance and environmental protection for stranded and solid wire conductors, connections, joints and terminals in electrical work.</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3507138" cy="212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1150096"/>
            <a:ext cx="3049242" cy="191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338198924"/>
              </p:ext>
            </p:extLst>
          </p:nvPr>
        </p:nvGraphicFramePr>
        <p:xfrm>
          <a:off x="5059242" y="6490626"/>
          <a:ext cx="3934296" cy="315468"/>
        </p:xfrm>
        <a:graphic>
          <a:graphicData uri="http://schemas.openxmlformats.org/drawingml/2006/table">
            <a:tbl>
              <a:tblPr/>
              <a:tblGrid>
                <a:gridCol w="3934296"/>
              </a:tblGrid>
              <a:tr h="304800">
                <a:tc>
                  <a:txBody>
                    <a:bodyPr/>
                    <a:lstStyle/>
                    <a:p>
                      <a:pPr marL="0" marR="0" algn="l">
                        <a:lnSpc>
                          <a:spcPct val="115000"/>
                        </a:lnSpc>
                        <a:spcBef>
                          <a:spcPts val="0"/>
                        </a:spcBef>
                        <a:spcAft>
                          <a:spcPts val="1000"/>
                        </a:spcAft>
                      </a:pPr>
                      <a:r>
                        <a:rPr lang="en-PH" sz="900" u="sng" dirty="0">
                          <a:solidFill>
                            <a:schemeClr val="tx1"/>
                          </a:solidFill>
                          <a:effectLst/>
                          <a:latin typeface="Arial"/>
                          <a:ea typeface="Calibri"/>
                          <a:cs typeface="Times New Roman"/>
                        </a:rPr>
                        <a:t>https://www.researchgate.net/publication/256463162_Starch-based_biomaterials_for_wound-dressing_applications</a:t>
                      </a:r>
                      <a:endParaRPr lang="en-US" sz="900" dirty="0">
                        <a:solidFill>
                          <a:schemeClr val="tx1"/>
                        </a:solidFill>
                        <a:effectLst/>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23965805"/>
              </p:ext>
            </p:extLst>
          </p:nvPr>
        </p:nvGraphicFramePr>
        <p:xfrm>
          <a:off x="5071115" y="6320466"/>
          <a:ext cx="4032907" cy="157734"/>
        </p:xfrm>
        <a:graphic>
          <a:graphicData uri="http://schemas.openxmlformats.org/drawingml/2006/table">
            <a:tbl>
              <a:tblPr/>
              <a:tblGrid>
                <a:gridCol w="4032907"/>
              </a:tblGrid>
              <a:tr h="45719">
                <a:tc>
                  <a:txBody>
                    <a:bodyPr/>
                    <a:lstStyle/>
                    <a:p>
                      <a:pPr marL="0" marR="0" algn="l">
                        <a:lnSpc>
                          <a:spcPct val="115000"/>
                        </a:lnSpc>
                        <a:spcBef>
                          <a:spcPts val="0"/>
                        </a:spcBef>
                        <a:spcAft>
                          <a:spcPts val="1000"/>
                        </a:spcAft>
                      </a:pPr>
                      <a:r>
                        <a:rPr lang="en-PH" sz="900" u="sng" dirty="0">
                          <a:solidFill>
                            <a:schemeClr val="tx1"/>
                          </a:solidFill>
                          <a:effectLst/>
                          <a:latin typeface="Arial"/>
                          <a:ea typeface="Calibri"/>
                          <a:cs typeface="Times New Roman"/>
                        </a:rPr>
                        <a:t>http://www.cablecraft.co.uk/protect/heatshrink-cable-repair-solutions.html</a:t>
                      </a:r>
                      <a:endParaRPr lang="en-US" sz="900" dirty="0">
                        <a:solidFill>
                          <a:schemeClr val="tx1"/>
                        </a:solidFill>
                        <a:effectLst/>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4" name="Rectangle 3"/>
          <p:cNvSpPr/>
          <p:nvPr/>
        </p:nvSpPr>
        <p:spPr>
          <a:xfrm>
            <a:off x="3810000" y="1297605"/>
            <a:ext cx="5183538" cy="1569660"/>
          </a:xfrm>
          <a:prstGeom prst="rect">
            <a:avLst/>
          </a:prstGeom>
        </p:spPr>
        <p:txBody>
          <a:bodyPr wrap="square">
            <a:spAutoFit/>
          </a:bodyPr>
          <a:lstStyle/>
          <a:p>
            <a:r>
              <a:rPr lang="en-US" sz="2400" dirty="0" smtClean="0"/>
              <a:t>Water-soluble </a:t>
            </a:r>
            <a:r>
              <a:rPr lang="en-US" sz="2400" dirty="0"/>
              <a:t>polymers, also known as hydrogels, are commercialized for wound dressing, specifically for burn wounds and diabetic ulcers</a:t>
            </a:r>
            <a:endParaRPr lang="en-US" sz="2400" dirty="0"/>
          </a:p>
        </p:txBody>
      </p:sp>
    </p:spTree>
    <p:extLst>
      <p:ext uri="{BB962C8B-B14F-4D97-AF65-F5344CB8AC3E}">
        <p14:creationId xmlns:p14="http://schemas.microsoft.com/office/powerpoint/2010/main" val="208208769"/>
      </p:ext>
    </p:extLst>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990600"/>
            <a:ext cx="4133500" cy="4401205"/>
          </a:xfrm>
          <a:prstGeom prst="rect">
            <a:avLst/>
          </a:prstGeom>
          <a:noFill/>
        </p:spPr>
        <p:txBody>
          <a:bodyPr wrap="square" rtlCol="0">
            <a:spAutoFit/>
          </a:bodyPr>
          <a:lstStyle/>
          <a:p>
            <a:pPr algn="ctr"/>
            <a:r>
              <a:rPr lang="en-US" sz="8800" b="1" dirty="0" smtClean="0">
                <a:solidFill>
                  <a:srgbClr val="FF0000"/>
                </a:solidFill>
                <a:latin typeface="Arial Rounded MT Bold" pitchFamily="34" charset="0"/>
              </a:rPr>
              <a:t> </a:t>
            </a:r>
            <a:r>
              <a:rPr lang="en-US" sz="9600" b="1" dirty="0" smtClean="0">
                <a:solidFill>
                  <a:srgbClr val="FF0000"/>
                </a:solidFill>
              </a:rPr>
              <a:t>FACT</a:t>
            </a:r>
            <a:r>
              <a:rPr lang="en-US" sz="8800" b="1" dirty="0" smtClean="0">
                <a:solidFill>
                  <a:srgbClr val="FF0000"/>
                </a:solidFill>
              </a:rPr>
              <a:t> </a:t>
            </a:r>
          </a:p>
          <a:p>
            <a:pPr algn="ctr"/>
            <a:r>
              <a:rPr lang="en-US" sz="8800" b="1" dirty="0" smtClean="0">
                <a:solidFill>
                  <a:srgbClr val="FF0000"/>
                </a:solidFill>
              </a:rPr>
              <a:t>OR  </a:t>
            </a:r>
            <a:r>
              <a:rPr lang="en-US" sz="9600" b="1" dirty="0" smtClean="0">
                <a:solidFill>
                  <a:srgbClr val="FF0000"/>
                </a:solidFill>
              </a:rPr>
              <a:t>BLUFF</a:t>
            </a:r>
            <a:endParaRPr lang="en-US" sz="9600" b="1"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1656114426"/>
      </p:ext>
    </p:extLst>
  </p:cSld>
  <p:clrMapOvr>
    <a:masterClrMapping/>
  </p:clrMapOvr>
  <p:transition spd="slow">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141" y="2000379"/>
            <a:ext cx="9015859" cy="1446550"/>
          </a:xfrm>
          <a:prstGeom prst="rect">
            <a:avLst/>
          </a:prstGeom>
        </p:spPr>
        <p:txBody>
          <a:bodyPr wrap="square">
            <a:spAutoFit/>
          </a:bodyPr>
          <a:lstStyle/>
          <a:p>
            <a:r>
              <a:rPr lang="en-US" sz="4400" b="1" dirty="0" smtClean="0"/>
              <a:t> </a:t>
            </a:r>
            <a:r>
              <a:rPr lang="en-US" sz="4400" dirty="0" smtClean="0"/>
              <a:t>1</a:t>
            </a:r>
            <a:r>
              <a:rPr lang="en-US" sz="4400" dirty="0" smtClean="0"/>
              <a:t>. </a:t>
            </a:r>
            <a:r>
              <a:rPr lang="en-US" sz="4400" dirty="0" smtClean="0">
                <a:cs typeface="Arial" pitchFamily="34" charset="0"/>
              </a:rPr>
              <a:t>Henri </a:t>
            </a:r>
            <a:r>
              <a:rPr lang="en-US" sz="4400" dirty="0">
                <a:cs typeface="Arial" pitchFamily="34" charset="0"/>
              </a:rPr>
              <a:t>Becquerel </a:t>
            </a:r>
            <a:r>
              <a:rPr lang="en-US" sz="4400" dirty="0" smtClean="0">
                <a:cs typeface="Arial" pitchFamily="34" charset="0"/>
              </a:rPr>
              <a:t>used Philosopher’s  stone </a:t>
            </a:r>
            <a:r>
              <a:rPr lang="en-US" sz="4400" dirty="0" smtClean="0">
                <a:cs typeface="Arial" pitchFamily="34" charset="0"/>
              </a:rPr>
              <a:t>in </a:t>
            </a:r>
            <a:r>
              <a:rPr lang="en-US" sz="4400" dirty="0" smtClean="0">
                <a:cs typeface="Arial" pitchFamily="34" charset="0"/>
              </a:rPr>
              <a:t>discovering radioactivity</a:t>
            </a:r>
            <a:r>
              <a:rPr lang="en-US" sz="4400" b="1" dirty="0" smtClean="0"/>
              <a:t>.</a:t>
            </a:r>
            <a:endParaRPr lang="en-US" sz="4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1728866243"/>
      </p:ext>
    </p:extLst>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82450"/>
            <a:ext cx="8077200" cy="1569660"/>
          </a:xfrm>
          <a:prstGeom prst="rect">
            <a:avLst/>
          </a:prstGeom>
        </p:spPr>
        <p:txBody>
          <a:bodyPr wrap="square">
            <a:spAutoFit/>
          </a:bodyPr>
          <a:lstStyle/>
          <a:p>
            <a:r>
              <a:rPr lang="en-US" sz="4800" dirty="0" smtClean="0"/>
              <a:t>2. </a:t>
            </a:r>
            <a:r>
              <a:rPr lang="en-US" sz="4800" dirty="0" smtClean="0">
                <a:cs typeface="Arial" pitchFamily="34" charset="0"/>
              </a:rPr>
              <a:t>Marie Curie coined the word</a:t>
            </a:r>
          </a:p>
          <a:p>
            <a:r>
              <a:rPr lang="en-US" sz="4800" dirty="0" smtClean="0">
                <a:cs typeface="Arial" pitchFamily="34" charset="0"/>
              </a:rPr>
              <a:t> radioactivity.</a:t>
            </a:r>
            <a:endParaRPr lang="en-US" sz="4800" dirty="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930723206"/>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4481"/>
            <a:ext cx="9144000" cy="6018556"/>
          </a:xfrm>
          <a:prstGeom prst="rect">
            <a:avLst/>
          </a:prstGeom>
        </p:spPr>
      </p:pic>
      <p:sp>
        <p:nvSpPr>
          <p:cNvPr id="2" name="Rectangle 1"/>
          <p:cNvSpPr/>
          <p:nvPr/>
        </p:nvSpPr>
        <p:spPr>
          <a:xfrm>
            <a:off x="4504817" y="6488668"/>
            <a:ext cx="4876800" cy="369332"/>
          </a:xfrm>
          <a:prstGeom prst="rect">
            <a:avLst/>
          </a:prstGeom>
        </p:spPr>
        <p:txBody>
          <a:bodyPr wrap="square">
            <a:spAutoFit/>
          </a:bodyPr>
          <a:lstStyle/>
          <a:p>
            <a:r>
              <a:rPr lang="en-US" sz="900" dirty="0"/>
              <a:t>Photo </a:t>
            </a:r>
            <a:r>
              <a:rPr lang="en-US" sz="900" dirty="0" err="1"/>
              <a:t>Credits:https</a:t>
            </a:r>
            <a:r>
              <a:rPr lang="en-US" sz="900" dirty="0"/>
              <a:t>://sciencenotes.org/2016-2017-colorful-periodic-table-118-element-names/</a:t>
            </a:r>
          </a:p>
          <a:p>
            <a:endParaRPr lang="en-US" sz="9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4145893005"/>
      </p:ext>
    </p:extLst>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30276"/>
            <a:ext cx="9047160" cy="2308324"/>
          </a:xfrm>
          <a:prstGeom prst="rect">
            <a:avLst/>
          </a:prstGeom>
        </p:spPr>
        <p:txBody>
          <a:bodyPr wrap="square">
            <a:spAutoFit/>
          </a:bodyPr>
          <a:lstStyle/>
          <a:p>
            <a:r>
              <a:rPr lang="en-US" sz="4800" dirty="0" smtClean="0">
                <a:cs typeface="Arial" pitchFamily="34" charset="0"/>
              </a:rPr>
              <a:t>3.Carbon dating is one way of knowing the age of woods and artifacts.</a:t>
            </a:r>
            <a:endParaRPr lang="en-US" sz="4800" dirty="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910525826"/>
      </p:ext>
    </p:extLst>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3388" y="1981200"/>
            <a:ext cx="8458200" cy="1569660"/>
          </a:xfrm>
          <a:prstGeom prst="rect">
            <a:avLst/>
          </a:prstGeom>
        </p:spPr>
        <p:txBody>
          <a:bodyPr wrap="square">
            <a:spAutoFit/>
          </a:bodyPr>
          <a:lstStyle/>
          <a:p>
            <a:r>
              <a:rPr lang="en-US" sz="4800" dirty="0">
                <a:cs typeface="Arial" pitchFamily="34" charset="0"/>
              </a:rPr>
              <a:t>4</a:t>
            </a:r>
            <a:r>
              <a:rPr lang="en-US" sz="4800" dirty="0" smtClean="0">
                <a:cs typeface="Arial" pitchFamily="34" charset="0"/>
              </a:rPr>
              <a:t>. Alpha</a:t>
            </a:r>
            <a:r>
              <a:rPr lang="en-US" sz="4800" dirty="0">
                <a:cs typeface="Arial" pitchFamily="34" charset="0"/>
              </a:rPr>
              <a:t>, Beta and </a:t>
            </a:r>
            <a:r>
              <a:rPr lang="en-US" sz="4800" dirty="0" smtClean="0">
                <a:cs typeface="Arial" pitchFamily="34" charset="0"/>
              </a:rPr>
              <a:t>Neutron </a:t>
            </a:r>
            <a:r>
              <a:rPr lang="en-US" sz="4800" dirty="0">
                <a:cs typeface="Arial" pitchFamily="34" charset="0"/>
              </a:rPr>
              <a:t>are types </a:t>
            </a:r>
            <a:r>
              <a:rPr lang="en-US" sz="4800" dirty="0" smtClean="0">
                <a:cs typeface="Arial" pitchFamily="34" charset="0"/>
              </a:rPr>
              <a:t>of </a:t>
            </a:r>
            <a:r>
              <a:rPr lang="en-US" sz="4800" dirty="0" smtClean="0">
                <a:cs typeface="Arial" pitchFamily="34" charset="0"/>
              </a:rPr>
              <a:t>radiation.</a:t>
            </a:r>
            <a:endParaRPr lang="en-US" sz="4800" dirty="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2374701165"/>
      </p:ext>
    </p:extLst>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1" y="1447800"/>
            <a:ext cx="8534400" cy="2308324"/>
          </a:xfrm>
          <a:prstGeom prst="rect">
            <a:avLst/>
          </a:prstGeom>
        </p:spPr>
        <p:txBody>
          <a:bodyPr wrap="square">
            <a:spAutoFit/>
          </a:bodyPr>
          <a:lstStyle/>
          <a:p>
            <a:r>
              <a:rPr lang="en-US" sz="3600" dirty="0">
                <a:cs typeface="Arial" pitchFamily="34" charset="0"/>
              </a:rPr>
              <a:t>5</a:t>
            </a:r>
            <a:r>
              <a:rPr lang="en-US" sz="3600" dirty="0" smtClean="0">
                <a:cs typeface="Arial" pitchFamily="34" charset="0"/>
              </a:rPr>
              <a:t>. </a:t>
            </a:r>
            <a:r>
              <a:rPr lang="en-US" sz="3600" dirty="0" smtClean="0">
                <a:cs typeface="Arial" pitchFamily="34" charset="0"/>
              </a:rPr>
              <a:t>Food </a:t>
            </a:r>
            <a:r>
              <a:rPr lang="en-US" sz="3600" dirty="0">
                <a:cs typeface="Arial" pitchFamily="34" charset="0"/>
              </a:rPr>
              <a:t>irradiation is a process that exposes food to radiation. Irradiation is used to kill bacteria that cause food poisoning or to slow down the ripening </a:t>
            </a:r>
            <a:r>
              <a:rPr lang="en-US" sz="3600" dirty="0" smtClean="0">
                <a:cs typeface="Arial" pitchFamily="34" charset="0"/>
              </a:rPr>
              <a:t>of </a:t>
            </a:r>
            <a:r>
              <a:rPr lang="en-US" sz="3600" dirty="0">
                <a:cs typeface="Arial" pitchFamily="34" charset="0"/>
              </a:rPr>
              <a:t>fruits and </a:t>
            </a:r>
            <a:r>
              <a:rPr lang="en-US" sz="3600" dirty="0" smtClean="0">
                <a:cs typeface="Arial" pitchFamily="34" charset="0"/>
              </a:rPr>
              <a:t>vegetables.</a:t>
            </a:r>
            <a:endParaRPr lang="en-US" sz="3600" dirty="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1766785744"/>
      </p:ext>
    </p:extLst>
  </p:cSld>
  <p:clrMapOvr>
    <a:masterClrMapping/>
  </p:clrMapOvr>
  <p:transition spd="slow">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474619"/>
            <a:ext cx="8305800" cy="3231654"/>
          </a:xfrm>
          <a:prstGeom prst="rect">
            <a:avLst/>
          </a:prstGeom>
          <a:noFill/>
        </p:spPr>
        <p:txBody>
          <a:bodyPr wrap="square" rtlCol="0">
            <a:spAutoFit/>
          </a:bodyPr>
          <a:lstStyle/>
          <a:p>
            <a:pPr algn="just"/>
            <a:r>
              <a:rPr lang="en-US" sz="4000" b="1" i="1" dirty="0" smtClean="0">
                <a:solidFill>
                  <a:srgbClr val="002060"/>
                </a:solidFill>
              </a:rPr>
              <a:t>“Nothing in </a:t>
            </a:r>
            <a:r>
              <a:rPr lang="en-US" sz="4000" b="1" i="1" dirty="0">
                <a:solidFill>
                  <a:srgbClr val="002060"/>
                </a:solidFill>
              </a:rPr>
              <a:t>life is to be feared, it is only to be understood. Now is the time </a:t>
            </a:r>
            <a:r>
              <a:rPr lang="en-US" sz="4000" b="1" i="1" dirty="0" smtClean="0">
                <a:solidFill>
                  <a:srgbClr val="002060"/>
                </a:solidFill>
              </a:rPr>
              <a:t>to understand </a:t>
            </a:r>
            <a:r>
              <a:rPr lang="en-US" sz="4000" b="1" i="1" dirty="0">
                <a:solidFill>
                  <a:srgbClr val="002060"/>
                </a:solidFill>
              </a:rPr>
              <a:t>more, so that we may fear less</a:t>
            </a:r>
            <a:r>
              <a:rPr lang="en-US" sz="4000" b="1" i="1" dirty="0" smtClean="0">
                <a:solidFill>
                  <a:srgbClr val="002060"/>
                </a:solidFill>
              </a:rPr>
              <a:t>.”</a:t>
            </a:r>
            <a:endParaRPr lang="en-US" sz="4400" b="1" i="1" dirty="0"/>
          </a:p>
          <a:p>
            <a:r>
              <a:rPr lang="en-US" sz="4400" b="1" i="1" dirty="0" smtClean="0"/>
              <a:t>				</a:t>
            </a:r>
            <a:r>
              <a:rPr lang="en-US" sz="4400" b="1" i="1" dirty="0" smtClean="0"/>
              <a:t>           - </a:t>
            </a:r>
            <a:r>
              <a:rPr lang="en-US" sz="4400" b="1" i="1" dirty="0" smtClean="0"/>
              <a:t>Marie Curie</a:t>
            </a:r>
            <a:endParaRPr lang="en-US" sz="4400" b="1"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4146978161"/>
      </p:ext>
    </p:extLst>
  </p:cSld>
  <p:clrMapOvr>
    <a:masterClrMapping/>
  </p:clrMapOvr>
  <p:transition spd="slow">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33600"/>
            <a:ext cx="8417859" cy="1569660"/>
          </a:xfrm>
          <a:prstGeom prst="rect">
            <a:avLst/>
          </a:prstGeom>
          <a:noFill/>
        </p:spPr>
        <p:txBody>
          <a:bodyPr wrap="square" rtlCol="0">
            <a:spAutoFit/>
          </a:bodyPr>
          <a:lstStyle/>
          <a:p>
            <a:r>
              <a:rPr lang="en-US" sz="4800" dirty="0" smtClean="0"/>
              <a:t>Are you in </a:t>
            </a:r>
            <a:r>
              <a:rPr lang="en-US" sz="4800" dirty="0" smtClean="0"/>
              <a:t>favor </a:t>
            </a:r>
            <a:r>
              <a:rPr lang="en-US" sz="4800" dirty="0" smtClean="0"/>
              <a:t>of </a:t>
            </a:r>
            <a:r>
              <a:rPr lang="en-US" sz="4800" dirty="0" smtClean="0"/>
              <a:t>the </a:t>
            </a:r>
            <a:r>
              <a:rPr lang="en-US" sz="4800" dirty="0" smtClean="0"/>
              <a:t>operation of a Nuclear </a:t>
            </a:r>
            <a:r>
              <a:rPr lang="en-US" sz="4800" dirty="0" smtClean="0"/>
              <a:t>Power</a:t>
            </a:r>
            <a:r>
              <a:rPr lang="en-US" sz="4800" dirty="0" smtClean="0"/>
              <a:t>? </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2741523290"/>
      </p:ext>
    </p:extLst>
  </p:cSld>
  <p:clrMapOvr>
    <a:masterClrMapping/>
  </p:clrMapOvr>
  <p:transition spd="slow">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940" y="1859340"/>
            <a:ext cx="7848600" cy="1569660"/>
          </a:xfrm>
          <a:prstGeom prst="rect">
            <a:avLst/>
          </a:prstGeom>
        </p:spPr>
        <p:txBody>
          <a:bodyPr wrap="square">
            <a:spAutoFit/>
          </a:bodyPr>
          <a:lstStyle/>
          <a:p>
            <a:r>
              <a:rPr lang="en-US" sz="3200" dirty="0" smtClean="0">
                <a:cs typeface="Arial" pitchFamily="34" charset="0"/>
              </a:rPr>
              <a:t>Write </a:t>
            </a:r>
            <a:r>
              <a:rPr lang="en-US" sz="3200" dirty="0">
                <a:cs typeface="Arial" pitchFamily="34" charset="0"/>
              </a:rPr>
              <a:t>an essay regarding your opinion about the advantages and disadvantages of </a:t>
            </a:r>
            <a:r>
              <a:rPr lang="en-US" sz="3200" dirty="0" smtClean="0">
                <a:cs typeface="Arial" pitchFamily="34" charset="0"/>
              </a:rPr>
              <a:t>using Nuclear </a:t>
            </a:r>
            <a:r>
              <a:rPr lang="en-US" sz="3200" dirty="0" smtClean="0">
                <a:cs typeface="Arial" pitchFamily="34" charset="0"/>
              </a:rPr>
              <a:t>Power.</a:t>
            </a:r>
            <a:endParaRPr lang="en-US" sz="3200" dirty="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7" name="Rectangle 6"/>
          <p:cNvSpPr/>
          <p:nvPr/>
        </p:nvSpPr>
        <p:spPr>
          <a:xfrm>
            <a:off x="3352800" y="685800"/>
            <a:ext cx="2710999" cy="630942"/>
          </a:xfrm>
          <a:prstGeom prst="rect">
            <a:avLst/>
          </a:prstGeom>
        </p:spPr>
        <p:txBody>
          <a:bodyPr wrap="none">
            <a:spAutoFit/>
          </a:bodyPr>
          <a:lstStyle/>
          <a:p>
            <a:r>
              <a:rPr lang="en-US" sz="3500" b="1" dirty="0">
                <a:solidFill>
                  <a:srgbClr val="FF0000"/>
                </a:solidFill>
              </a:rPr>
              <a:t>ASSIGNMENT</a:t>
            </a:r>
          </a:p>
        </p:txBody>
      </p:sp>
    </p:spTree>
    <p:extLst>
      <p:ext uri="{BB962C8B-B14F-4D97-AF65-F5344CB8AC3E}">
        <p14:creationId xmlns:p14="http://schemas.microsoft.com/office/powerpoint/2010/main" val="1404728839"/>
      </p:ext>
    </p:extLst>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48" y="772149"/>
            <a:ext cx="1807587" cy="171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389" y="496886"/>
            <a:ext cx="2712948"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912" y="772149"/>
            <a:ext cx="1807891" cy="172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905" y="2726352"/>
            <a:ext cx="1661813" cy="166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1337" y="2720751"/>
            <a:ext cx="3262935" cy="2689449"/>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09" y="2736074"/>
            <a:ext cx="2970582" cy="244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867400" y="6350169"/>
            <a:ext cx="3657600" cy="507831"/>
          </a:xfrm>
          <a:prstGeom prst="rect">
            <a:avLst/>
          </a:prstGeom>
        </p:spPr>
        <p:txBody>
          <a:bodyPr wrap="square">
            <a:spAutoFit/>
          </a:bodyPr>
          <a:lstStyle/>
          <a:p>
            <a:r>
              <a:rPr lang="en-US" sz="900" dirty="0"/>
              <a:t>https://www.medicalnewstoday.com/articles/153201.php</a:t>
            </a:r>
          </a:p>
          <a:p>
            <a:r>
              <a:rPr lang="en-US" sz="900" dirty="0"/>
              <a:t>http://medical dictionary.thefreedictionary.com/</a:t>
            </a:r>
            <a:r>
              <a:rPr lang="en-US" sz="900" dirty="0" err="1"/>
              <a:t>radiation+symbol</a:t>
            </a:r>
            <a:endParaRPr lang="en-US" sz="900" dirty="0"/>
          </a:p>
          <a:p>
            <a:r>
              <a:rPr lang="en-US" sz="900" dirty="0"/>
              <a:t>https://radiopaedia.org/cases/normal-hand</a:t>
            </a: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1526391414"/>
      </p:ext>
    </p:extLst>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917" y="451041"/>
            <a:ext cx="7620000" cy="1292662"/>
          </a:xfrm>
          <a:prstGeom prst="rect">
            <a:avLst/>
          </a:prstGeom>
          <a:noFill/>
        </p:spPr>
        <p:txBody>
          <a:bodyPr wrap="square" rtlCol="0">
            <a:spAutoFit/>
          </a:bodyPr>
          <a:lstStyle/>
          <a:p>
            <a:pPr algn="ctr"/>
            <a:r>
              <a:rPr lang="en-US" sz="6000" b="1" dirty="0" smtClean="0">
                <a:solidFill>
                  <a:srgbClr val="FF0000"/>
                </a:solidFill>
              </a:rPr>
              <a:t>RADIATION</a:t>
            </a:r>
          </a:p>
          <a:p>
            <a:pPr algn="ctr"/>
            <a:endParaRPr lang="en-US" b="1" dirty="0">
              <a:solidFill>
                <a:srgbClr val="FF0000"/>
              </a:solidFill>
            </a:endParaRPr>
          </a:p>
        </p:txBody>
      </p:sp>
      <p:sp>
        <p:nvSpPr>
          <p:cNvPr id="4" name="TextBox 3"/>
          <p:cNvSpPr txBox="1"/>
          <p:nvPr/>
        </p:nvSpPr>
        <p:spPr>
          <a:xfrm>
            <a:off x="2206316" y="2974031"/>
            <a:ext cx="5181483" cy="1015663"/>
          </a:xfrm>
          <a:prstGeom prst="rect">
            <a:avLst/>
          </a:prstGeom>
          <a:noFill/>
        </p:spPr>
        <p:txBody>
          <a:bodyPr wrap="none" rtlCol="0">
            <a:spAutoFit/>
          </a:bodyPr>
          <a:lstStyle/>
          <a:p>
            <a:r>
              <a:rPr lang="en-US" sz="6000" b="1" dirty="0" smtClean="0">
                <a:solidFill>
                  <a:srgbClr val="FF0000"/>
                </a:solidFill>
              </a:rPr>
              <a:t>RADIOACTIVITY</a:t>
            </a:r>
            <a:endParaRPr lang="en-US" sz="6000" b="1" dirty="0">
              <a:solidFill>
                <a:srgbClr val="FF0000"/>
              </a:solidFill>
            </a:endParaRPr>
          </a:p>
        </p:txBody>
      </p:sp>
      <p:sp>
        <p:nvSpPr>
          <p:cNvPr id="5" name="TextBox 4"/>
          <p:cNvSpPr txBox="1"/>
          <p:nvPr/>
        </p:nvSpPr>
        <p:spPr>
          <a:xfrm>
            <a:off x="907317" y="1447800"/>
            <a:ext cx="7779483" cy="1169551"/>
          </a:xfrm>
          <a:prstGeom prst="rect">
            <a:avLst/>
          </a:prstGeom>
          <a:noFill/>
        </p:spPr>
        <p:txBody>
          <a:bodyPr wrap="square" rtlCol="0">
            <a:spAutoFit/>
          </a:bodyPr>
          <a:lstStyle/>
          <a:p>
            <a:r>
              <a:rPr lang="en-US" sz="3500" dirty="0" smtClean="0"/>
              <a:t>Energy transmitted either  as particles</a:t>
            </a:r>
          </a:p>
          <a:p>
            <a:r>
              <a:rPr lang="en-US" sz="3500" dirty="0" smtClean="0"/>
              <a:t>or electromagnetic waves</a:t>
            </a:r>
            <a:endParaRPr lang="en-US" sz="3500" dirty="0"/>
          </a:p>
        </p:txBody>
      </p:sp>
      <p:sp>
        <p:nvSpPr>
          <p:cNvPr id="6" name="TextBox 5"/>
          <p:cNvSpPr txBox="1"/>
          <p:nvPr/>
        </p:nvSpPr>
        <p:spPr>
          <a:xfrm>
            <a:off x="860940" y="3867878"/>
            <a:ext cx="7421506" cy="1446550"/>
          </a:xfrm>
          <a:prstGeom prst="rect">
            <a:avLst/>
          </a:prstGeom>
          <a:noFill/>
        </p:spPr>
        <p:txBody>
          <a:bodyPr wrap="square" rtlCol="0">
            <a:spAutoFit/>
          </a:bodyPr>
          <a:lstStyle/>
          <a:p>
            <a:r>
              <a:rPr lang="en-US" sz="3500" dirty="0" smtClean="0"/>
              <a:t>The characteristics of materials to emit ionizing radiation</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360556516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897" y="874455"/>
            <a:ext cx="8905103" cy="2554545"/>
          </a:xfrm>
          <a:prstGeom prst="rect">
            <a:avLst/>
          </a:prstGeom>
          <a:noFill/>
        </p:spPr>
        <p:txBody>
          <a:bodyPr wrap="square" rtlCol="0">
            <a:spAutoFit/>
          </a:bodyPr>
          <a:lstStyle/>
          <a:p>
            <a:r>
              <a:rPr lang="en-US" sz="3200" b="1" dirty="0">
                <a:solidFill>
                  <a:srgbClr val="FF0000"/>
                </a:solidFill>
                <a:cs typeface="Arial" pitchFamily="34" charset="0"/>
              </a:rPr>
              <a:t>Non-ionizing radiation</a:t>
            </a:r>
            <a:r>
              <a:rPr lang="en-US" sz="3200" dirty="0">
                <a:cs typeface="Arial" pitchFamily="34" charset="0"/>
              </a:rPr>
              <a:t>, on the other hand, has the capacity to change the position of atoms but </a:t>
            </a:r>
            <a:r>
              <a:rPr lang="en-US" sz="3200" dirty="0" smtClean="0">
                <a:cs typeface="Arial" pitchFamily="34" charset="0"/>
              </a:rPr>
              <a:t>not </a:t>
            </a:r>
            <a:r>
              <a:rPr lang="en-US" sz="3200" dirty="0">
                <a:cs typeface="Arial" pitchFamily="34" charset="0"/>
              </a:rPr>
              <a:t>to alter their structure, composition, and properties</a:t>
            </a:r>
            <a:r>
              <a:rPr lang="en-US" sz="3200" dirty="0" smtClean="0">
                <a:cs typeface="Arial" pitchFamily="34" charset="0"/>
              </a:rPr>
              <a:t>.</a:t>
            </a:r>
          </a:p>
          <a:p>
            <a:endParaRPr lang="en-US" sz="3200" dirty="0" smtClean="0">
              <a:cs typeface="Arial" pitchFamily="34" charset="0"/>
            </a:endParaRPr>
          </a:p>
          <a:p>
            <a:pPr lvl="0"/>
            <a:endParaRPr lang="en-US" sz="3200" dirty="0" smtClean="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8" name="Rectangle 7"/>
          <p:cNvSpPr/>
          <p:nvPr/>
        </p:nvSpPr>
        <p:spPr>
          <a:xfrm>
            <a:off x="247862" y="3416689"/>
            <a:ext cx="8762999" cy="1077218"/>
          </a:xfrm>
          <a:prstGeom prst="rect">
            <a:avLst/>
          </a:prstGeom>
        </p:spPr>
        <p:txBody>
          <a:bodyPr wrap="square">
            <a:spAutoFit/>
          </a:bodyPr>
          <a:lstStyle/>
          <a:p>
            <a:r>
              <a:rPr lang="en-US" sz="3200" b="1" dirty="0">
                <a:solidFill>
                  <a:srgbClr val="FF0000"/>
                </a:solidFill>
                <a:cs typeface="Arial" pitchFamily="34" charset="0"/>
              </a:rPr>
              <a:t>Ionizing form </a:t>
            </a:r>
            <a:r>
              <a:rPr lang="en-US" sz="3200" dirty="0">
                <a:cs typeface="Arial" pitchFamily="34" charset="0"/>
              </a:rPr>
              <a:t>of radiation </a:t>
            </a:r>
            <a:r>
              <a:rPr lang="en-US" sz="3200" dirty="0" smtClean="0">
                <a:cs typeface="Arial" pitchFamily="34" charset="0"/>
              </a:rPr>
              <a:t>has the </a:t>
            </a:r>
            <a:r>
              <a:rPr lang="en-US" sz="3200" dirty="0">
                <a:cs typeface="Arial" pitchFamily="34" charset="0"/>
              </a:rPr>
              <a:t>power to create </a:t>
            </a:r>
          </a:p>
          <a:p>
            <a:r>
              <a:rPr lang="en-US" sz="3200" dirty="0" smtClean="0">
                <a:cs typeface="Arial" pitchFamily="34" charset="0"/>
              </a:rPr>
              <a:t>charged </a:t>
            </a:r>
            <a:r>
              <a:rPr lang="en-US" sz="3200" dirty="0">
                <a:cs typeface="Arial" pitchFamily="34" charset="0"/>
              </a:rPr>
              <a:t>ions by displacing electrons in </a:t>
            </a:r>
            <a:r>
              <a:rPr lang="en-US" sz="3200" dirty="0" smtClean="0">
                <a:cs typeface="Arial" pitchFamily="34" charset="0"/>
              </a:rPr>
              <a:t>atoms.</a:t>
            </a:r>
            <a:endParaRPr lang="en-US" sz="3200" dirty="0"/>
          </a:p>
        </p:txBody>
      </p:sp>
    </p:spTree>
    <p:extLst>
      <p:ext uri="{BB962C8B-B14F-4D97-AF65-F5344CB8AC3E}">
        <p14:creationId xmlns:p14="http://schemas.microsoft.com/office/powerpoint/2010/main" val="1441181628"/>
      </p:ext>
    </p:extLst>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33400"/>
            <a:ext cx="8686800" cy="1015663"/>
          </a:xfrm>
          <a:prstGeom prst="rect">
            <a:avLst/>
          </a:prstGeom>
        </p:spPr>
        <p:txBody>
          <a:bodyPr wrap="square">
            <a:spAutoFit/>
          </a:bodyPr>
          <a:lstStyle/>
          <a:p>
            <a:pPr lvl="0"/>
            <a:r>
              <a:rPr lang="en-US" sz="3000" dirty="0" smtClean="0">
                <a:solidFill>
                  <a:srgbClr val="FF0000"/>
                </a:solidFill>
              </a:rPr>
              <a:t>Alpha radiation </a:t>
            </a:r>
            <a:r>
              <a:rPr lang="en-US" sz="3000" dirty="0" smtClean="0">
                <a:solidFill>
                  <a:prstClr val="black"/>
                </a:solidFill>
              </a:rPr>
              <a:t>travels only a few </a:t>
            </a:r>
            <a:r>
              <a:rPr lang="en-US" sz="3000" dirty="0" smtClean="0">
                <a:solidFill>
                  <a:prstClr val="black"/>
                </a:solidFill>
              </a:rPr>
              <a:t>centimeters</a:t>
            </a:r>
            <a:r>
              <a:rPr lang="en-US" sz="3000" dirty="0" smtClean="0">
                <a:solidFill>
                  <a:prstClr val="black"/>
                </a:solidFill>
              </a:rPr>
              <a:t> in air and can be stopped by a piece of paper. </a:t>
            </a:r>
            <a:endParaRPr lang="en-US" sz="3000"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3" name="Rectangle 2"/>
          <p:cNvSpPr/>
          <p:nvPr/>
        </p:nvSpPr>
        <p:spPr>
          <a:xfrm>
            <a:off x="381000" y="3276600"/>
            <a:ext cx="8839200" cy="1938992"/>
          </a:xfrm>
          <a:prstGeom prst="rect">
            <a:avLst/>
          </a:prstGeom>
        </p:spPr>
        <p:txBody>
          <a:bodyPr wrap="square">
            <a:spAutoFit/>
          </a:bodyPr>
          <a:lstStyle/>
          <a:p>
            <a:pPr lvl="0"/>
            <a:r>
              <a:rPr lang="en-US" sz="3000" dirty="0">
                <a:solidFill>
                  <a:srgbClr val="FF0000"/>
                </a:solidFill>
              </a:rPr>
              <a:t>Gamma radiation </a:t>
            </a:r>
            <a:r>
              <a:rPr lang="en-US" sz="3000" dirty="0">
                <a:solidFill>
                  <a:prstClr val="black"/>
                </a:solidFill>
              </a:rPr>
              <a:t>travels many </a:t>
            </a:r>
            <a:r>
              <a:rPr lang="en-US" sz="3000" dirty="0" smtClean="0">
                <a:solidFill>
                  <a:prstClr val="black"/>
                </a:solidFill>
              </a:rPr>
              <a:t>meters in </a:t>
            </a:r>
            <a:r>
              <a:rPr lang="en-US" sz="3000" dirty="0">
                <a:solidFill>
                  <a:prstClr val="black"/>
                </a:solidFill>
              </a:rPr>
              <a:t>air and when high dose rates are </a:t>
            </a:r>
            <a:r>
              <a:rPr lang="en-US" sz="3000" dirty="0" smtClean="0">
                <a:solidFill>
                  <a:prstClr val="black"/>
                </a:solidFill>
              </a:rPr>
              <a:t>present</a:t>
            </a:r>
            <a:r>
              <a:rPr lang="en-US" sz="3000" dirty="0">
                <a:solidFill>
                  <a:prstClr val="black"/>
                </a:solidFill>
              </a:rPr>
              <a:t>, it can only be reduced to low </a:t>
            </a:r>
            <a:r>
              <a:rPr lang="en-US" sz="3000" dirty="0" smtClean="0">
                <a:solidFill>
                  <a:prstClr val="black"/>
                </a:solidFill>
              </a:rPr>
              <a:t>dose </a:t>
            </a:r>
            <a:r>
              <a:rPr lang="en-US" sz="3000" dirty="0">
                <a:solidFill>
                  <a:prstClr val="black"/>
                </a:solidFill>
              </a:rPr>
              <a:t>rates and safety in a short distance </a:t>
            </a:r>
            <a:r>
              <a:rPr lang="en-US" sz="3000" dirty="0" smtClean="0">
                <a:solidFill>
                  <a:prstClr val="black"/>
                </a:solidFill>
              </a:rPr>
              <a:t>by </a:t>
            </a:r>
            <a:r>
              <a:rPr lang="en-US" sz="3000" dirty="0">
                <a:solidFill>
                  <a:prstClr val="black"/>
                </a:solidFill>
              </a:rPr>
              <a:t>lead, or thick concrete.</a:t>
            </a:r>
            <a:endParaRPr lang="en-US" sz="3000" dirty="0">
              <a:solidFill>
                <a:prstClr val="black"/>
              </a:solidFill>
            </a:endParaRPr>
          </a:p>
        </p:txBody>
      </p:sp>
      <p:sp>
        <p:nvSpPr>
          <p:cNvPr id="4" name="Rectangle 3"/>
          <p:cNvSpPr/>
          <p:nvPr/>
        </p:nvSpPr>
        <p:spPr>
          <a:xfrm>
            <a:off x="381000" y="1945410"/>
            <a:ext cx="8534399" cy="1015663"/>
          </a:xfrm>
          <a:prstGeom prst="rect">
            <a:avLst/>
          </a:prstGeom>
        </p:spPr>
        <p:txBody>
          <a:bodyPr wrap="square">
            <a:spAutoFit/>
          </a:bodyPr>
          <a:lstStyle/>
          <a:p>
            <a:pPr lvl="0"/>
            <a:r>
              <a:rPr lang="en-US" sz="3000" dirty="0">
                <a:solidFill>
                  <a:srgbClr val="FF0000"/>
                </a:solidFill>
              </a:rPr>
              <a:t>Beta radiation </a:t>
            </a:r>
            <a:r>
              <a:rPr lang="en-US" sz="3000" dirty="0">
                <a:solidFill>
                  <a:prstClr val="black"/>
                </a:solidFill>
              </a:rPr>
              <a:t>travels </a:t>
            </a:r>
            <a:r>
              <a:rPr lang="en-US" sz="3000" dirty="0" smtClean="0">
                <a:solidFill>
                  <a:prstClr val="black"/>
                </a:solidFill>
              </a:rPr>
              <a:t>tens </a:t>
            </a:r>
            <a:r>
              <a:rPr lang="en-US" sz="3000" dirty="0">
                <a:solidFill>
                  <a:prstClr val="black"/>
                </a:solidFill>
              </a:rPr>
              <a:t>of </a:t>
            </a:r>
            <a:r>
              <a:rPr lang="en-US" sz="3000" dirty="0" smtClean="0">
                <a:solidFill>
                  <a:prstClr val="black"/>
                </a:solidFill>
              </a:rPr>
              <a:t>centimeters </a:t>
            </a:r>
            <a:r>
              <a:rPr lang="en-US" sz="3000" dirty="0">
                <a:solidFill>
                  <a:prstClr val="black"/>
                </a:solidFill>
              </a:rPr>
              <a:t>in air and can </a:t>
            </a:r>
            <a:r>
              <a:rPr lang="en-US" sz="3000" dirty="0" smtClean="0">
                <a:solidFill>
                  <a:prstClr val="black"/>
                </a:solidFill>
              </a:rPr>
              <a:t>be </a:t>
            </a:r>
            <a:r>
              <a:rPr lang="en-US" sz="3000" dirty="0">
                <a:solidFill>
                  <a:prstClr val="black"/>
                </a:solidFill>
              </a:rPr>
              <a:t>stopped by a sheet of </a:t>
            </a:r>
            <a:r>
              <a:rPr lang="en-US" sz="3000" dirty="0" smtClean="0">
                <a:solidFill>
                  <a:prstClr val="black"/>
                </a:solidFill>
              </a:rPr>
              <a:t>aluminum.</a:t>
            </a:r>
            <a:endParaRPr lang="en-US" sz="3000" dirty="0">
              <a:solidFill>
                <a:prstClr val="black"/>
              </a:solidFill>
            </a:endParaRPr>
          </a:p>
        </p:txBody>
      </p:sp>
    </p:spTree>
    <p:extLst>
      <p:ext uri="{BB962C8B-B14F-4D97-AF65-F5344CB8AC3E}">
        <p14:creationId xmlns:p14="http://schemas.microsoft.com/office/powerpoint/2010/main" val="1232028572"/>
      </p:ext>
    </p:extLst>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56160" y="1981200"/>
            <a:ext cx="5431680" cy="2585323"/>
          </a:xfrm>
          <a:prstGeom prst="rect">
            <a:avLst/>
          </a:prstGeom>
          <a:noFill/>
        </p:spPr>
        <p:txBody>
          <a:bodyPr wrap="none" rtlCol="0">
            <a:spAutoFit/>
          </a:bodyPr>
          <a:lstStyle/>
          <a:p>
            <a:pPr algn="ctr"/>
            <a:r>
              <a:rPr lang="en-US" sz="5400" b="1" dirty="0" smtClean="0">
                <a:solidFill>
                  <a:srgbClr val="FF0000"/>
                </a:solidFill>
              </a:rPr>
              <a:t>APPLICATIONS OF </a:t>
            </a:r>
          </a:p>
          <a:p>
            <a:pPr algn="ctr"/>
            <a:r>
              <a:rPr lang="en-US" sz="5400" b="1" dirty="0" smtClean="0">
                <a:solidFill>
                  <a:srgbClr val="FF0000"/>
                </a:solidFill>
              </a:rPr>
              <a:t>RADIOACTIVITY</a:t>
            </a:r>
          </a:p>
          <a:p>
            <a:pPr algn="ctr"/>
            <a:endParaRPr lang="en-US" sz="5400" b="1"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576829030"/>
      </p:ext>
    </p:extLst>
  </p:cSld>
  <p:clrMapOvr>
    <a:masterClrMapping/>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06004"/>
            <a:ext cx="3657600" cy="153279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1981200" y="470012"/>
            <a:ext cx="4462504" cy="707886"/>
          </a:xfrm>
          <a:prstGeom prst="rect">
            <a:avLst/>
          </a:prstGeom>
          <a:noFill/>
        </p:spPr>
        <p:txBody>
          <a:bodyPr wrap="none" rtlCol="0">
            <a:spAutoFit/>
          </a:bodyPr>
          <a:lstStyle/>
          <a:p>
            <a:r>
              <a:rPr lang="en-US" sz="4000" b="1" dirty="0" smtClean="0">
                <a:solidFill>
                  <a:srgbClr val="FF0000"/>
                </a:solidFill>
              </a:rPr>
              <a:t>FOOD TECHNOLOGY</a:t>
            </a:r>
            <a:endParaRPr lang="en-US" sz="4000" b="1"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07634909"/>
              </p:ext>
            </p:extLst>
          </p:nvPr>
        </p:nvGraphicFramePr>
        <p:xfrm>
          <a:off x="6129797" y="6565037"/>
          <a:ext cx="3002210" cy="157734"/>
        </p:xfrm>
        <a:graphic>
          <a:graphicData uri="http://schemas.openxmlformats.org/drawingml/2006/table">
            <a:tbl>
              <a:tblPr>
                <a:tableStyleId>{5C22544A-7EE6-4342-B048-85BDC9FD1C3A}</a:tableStyleId>
              </a:tblPr>
              <a:tblGrid>
                <a:gridCol w="3002210"/>
              </a:tblGrid>
              <a:tr h="0">
                <a:tc>
                  <a:txBody>
                    <a:bodyPr/>
                    <a:lstStyle/>
                    <a:p>
                      <a:pPr marL="0" marR="0" algn="l">
                        <a:lnSpc>
                          <a:spcPct val="115000"/>
                        </a:lnSpc>
                        <a:spcBef>
                          <a:spcPts val="0"/>
                        </a:spcBef>
                        <a:spcAft>
                          <a:spcPts val="1000"/>
                        </a:spcAft>
                      </a:pPr>
                      <a:r>
                        <a:rPr lang="en-PH" sz="900" u="sng" dirty="0">
                          <a:effectLst/>
                          <a:hlinkClick r:id="rId4"/>
                        </a:rPr>
                        <a:t>https://www.emaze.com/@AQWWZOCF/food-irradiation</a:t>
                      </a:r>
                      <a:endParaRPr lang="en-US" sz="1100" dirty="0">
                        <a:effectLst/>
                        <a:latin typeface="Calibri"/>
                        <a:ea typeface="Calibri"/>
                        <a:cs typeface="Times New Roman"/>
                      </a:endParaRPr>
                    </a:p>
                  </a:txBody>
                  <a:tcPr marL="114300" marR="114300" marT="0" marB="0">
                    <a:noFill/>
                  </a:tcPr>
                </a:tc>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
        <p:nvSpPr>
          <p:cNvPr id="3" name="Rectangle 2"/>
          <p:cNvSpPr/>
          <p:nvPr/>
        </p:nvSpPr>
        <p:spPr>
          <a:xfrm>
            <a:off x="202672" y="1347929"/>
            <a:ext cx="8534400" cy="2554545"/>
          </a:xfrm>
          <a:prstGeom prst="rect">
            <a:avLst/>
          </a:prstGeom>
        </p:spPr>
        <p:txBody>
          <a:bodyPr wrap="square">
            <a:spAutoFit/>
          </a:bodyPr>
          <a:lstStyle/>
          <a:p>
            <a:pPr marL="365760" lvl="0" indent="-256032" algn="just">
              <a:spcBef>
                <a:spcPts val="400"/>
              </a:spcBef>
              <a:buClr>
                <a:srgbClr val="2DA2BF"/>
              </a:buClr>
              <a:buSzPct val="68000"/>
              <a:defRPr/>
            </a:pPr>
            <a:r>
              <a:rPr lang="en-US" dirty="0" smtClean="0">
                <a:solidFill>
                  <a:prstClr val="black"/>
                </a:solidFill>
              </a:rPr>
              <a:t>	</a:t>
            </a:r>
            <a:r>
              <a:rPr lang="en-US" sz="3200" dirty="0" smtClean="0">
                <a:solidFill>
                  <a:prstClr val="black"/>
                </a:solidFill>
              </a:rPr>
              <a:t>Food </a:t>
            </a:r>
            <a:r>
              <a:rPr lang="en-US" sz="3200" dirty="0">
                <a:solidFill>
                  <a:prstClr val="black"/>
                </a:solidFill>
              </a:rPr>
              <a:t>sterilization by gamma irradiation is </a:t>
            </a:r>
            <a:r>
              <a:rPr lang="en-US" sz="3200" dirty="0" smtClean="0">
                <a:solidFill>
                  <a:prstClr val="black"/>
                </a:solidFill>
              </a:rPr>
              <a:t>the process </a:t>
            </a:r>
            <a:r>
              <a:rPr lang="en-US" sz="3200" dirty="0">
                <a:solidFill>
                  <a:prstClr val="black"/>
                </a:solidFill>
              </a:rPr>
              <a:t>of exposing food to ionizing radiation to destroy microorganisms, bacteria, viruses, or insects that might be present in the food. Irradiated food does not become radioactive.</a:t>
            </a:r>
            <a:endParaRPr lang="en-US" sz="3200" dirty="0"/>
          </a:p>
        </p:txBody>
      </p:sp>
    </p:spTree>
    <p:extLst>
      <p:ext uri="{BB962C8B-B14F-4D97-AF65-F5344CB8AC3E}">
        <p14:creationId xmlns:p14="http://schemas.microsoft.com/office/powerpoint/2010/main" val="4091737162"/>
      </p:ext>
    </p:extLst>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565780"/>
              </p:ext>
            </p:extLst>
          </p:nvPr>
        </p:nvGraphicFramePr>
        <p:xfrm>
          <a:off x="380999" y="381000"/>
          <a:ext cx="8382001" cy="4705635"/>
        </p:xfrm>
        <a:graphic>
          <a:graphicData uri="http://schemas.openxmlformats.org/drawingml/2006/table">
            <a:tbl>
              <a:tblPr firstRow="1" bandRow="1">
                <a:tableStyleId>{073A0DAA-6AF3-43AB-8588-CEC1D06C72B9}</a:tableStyleId>
              </a:tblPr>
              <a:tblGrid>
                <a:gridCol w="3602182"/>
                <a:gridCol w="4779819"/>
              </a:tblGrid>
              <a:tr h="455255">
                <a:tc>
                  <a:txBody>
                    <a:bodyPr/>
                    <a:lstStyle/>
                    <a:p>
                      <a:pPr algn="ctr"/>
                      <a:r>
                        <a:rPr kumimoji="0" lang="en-US" sz="1800" kern="1200" baseline="0" dirty="0" smtClean="0"/>
                        <a:t>Type of food</a:t>
                      </a:r>
                      <a:endParaRPr lang="en-US" dirty="0"/>
                    </a:p>
                  </a:txBody>
                  <a:tcPr/>
                </a:tc>
                <a:tc>
                  <a:txBody>
                    <a:bodyPr/>
                    <a:lstStyle/>
                    <a:p>
                      <a:pPr algn="ctr"/>
                      <a:r>
                        <a:rPr kumimoji="0" lang="en-US" sz="1800" kern="1200" baseline="0" dirty="0" smtClean="0"/>
                        <a:t>Effects </a:t>
                      </a:r>
                      <a:r>
                        <a:rPr kumimoji="0" lang="en-US" sz="1800" kern="1200" baseline="0" dirty="0" smtClean="0"/>
                        <a:t>of  Radiation</a:t>
                      </a:r>
                      <a:endParaRPr lang="en-US" dirty="0"/>
                    </a:p>
                  </a:txBody>
                  <a:tcPr/>
                </a:tc>
              </a:tr>
              <a:tr h="620228">
                <a:tc>
                  <a:txBody>
                    <a:bodyPr/>
                    <a:lstStyle/>
                    <a:p>
                      <a:r>
                        <a:rPr kumimoji="0" lang="en-US" sz="2000" kern="1200" baseline="0" dirty="0" smtClean="0"/>
                        <a:t>Meat, poultry</a:t>
                      </a:r>
                      <a:endParaRPr lang="en-US" sz="2000" dirty="0"/>
                    </a:p>
                  </a:txBody>
                  <a:tcPr/>
                </a:tc>
                <a:tc>
                  <a:txBody>
                    <a:bodyPr/>
                    <a:lstStyle/>
                    <a:p>
                      <a:r>
                        <a:rPr kumimoji="0" lang="en-US" sz="2000" kern="1200" baseline="0" dirty="0" smtClean="0"/>
                        <a:t>Destroys pathogenic fish organisms, such </a:t>
                      </a:r>
                      <a:r>
                        <a:rPr kumimoji="0" lang="en-US" sz="2000" kern="1200" baseline="0" dirty="0" smtClean="0"/>
                        <a:t>as Salmonella</a:t>
                      </a:r>
                      <a:r>
                        <a:rPr kumimoji="0" lang="en-US" sz="2000" kern="1200" baseline="0" dirty="0" smtClean="0"/>
                        <a:t>, Campylobacter and Trichinae</a:t>
                      </a:r>
                      <a:endParaRPr lang="en-US" sz="2000" dirty="0"/>
                    </a:p>
                  </a:txBody>
                  <a:tcPr/>
                </a:tc>
              </a:tr>
              <a:tr h="620228">
                <a:tc>
                  <a:txBody>
                    <a:bodyPr/>
                    <a:lstStyle/>
                    <a:p>
                      <a:r>
                        <a:rPr kumimoji="0" lang="en-US" sz="2000" kern="1200" baseline="0" dirty="0" smtClean="0">
                          <a:solidFill>
                            <a:schemeClr val="dk1"/>
                          </a:solidFill>
                          <a:latin typeface="+mn-lt"/>
                          <a:ea typeface="+mn-ea"/>
                          <a:cs typeface="+mn-cs"/>
                        </a:rPr>
                        <a:t>Perishable foods</a:t>
                      </a:r>
                      <a:endParaRPr lang="en-US" sz="2000" dirty="0"/>
                    </a:p>
                  </a:txBody>
                  <a:tcPr/>
                </a:tc>
                <a:tc>
                  <a:txBody>
                    <a:bodyPr/>
                    <a:lstStyle/>
                    <a:p>
                      <a:r>
                        <a:rPr kumimoji="0" lang="en-US" sz="2000" kern="1200" baseline="0" dirty="0" smtClean="0">
                          <a:solidFill>
                            <a:schemeClr val="dk1"/>
                          </a:solidFill>
                          <a:latin typeface="+mn-lt"/>
                          <a:ea typeface="+mn-ea"/>
                          <a:cs typeface="+mn-cs"/>
                        </a:rPr>
                        <a:t>Delays spoilage; retards mold growth;</a:t>
                      </a:r>
                    </a:p>
                    <a:p>
                      <a:r>
                        <a:rPr kumimoji="0" lang="en-US" sz="2000" kern="1200" baseline="0" dirty="0" smtClean="0">
                          <a:solidFill>
                            <a:schemeClr val="dk1"/>
                          </a:solidFill>
                          <a:latin typeface="+mn-lt"/>
                          <a:ea typeface="+mn-ea"/>
                          <a:cs typeface="+mn-cs"/>
                        </a:rPr>
                        <a:t>reduces number of microorganisms</a:t>
                      </a:r>
                      <a:endParaRPr lang="en-US" sz="2000" dirty="0"/>
                    </a:p>
                  </a:txBody>
                  <a:tcPr/>
                </a:tc>
              </a:tr>
              <a:tr h="886040">
                <a:tc>
                  <a:txBody>
                    <a:bodyPr/>
                    <a:lstStyle/>
                    <a:p>
                      <a:r>
                        <a:rPr kumimoji="0" lang="en-US" sz="2000" kern="1200" baseline="0" dirty="0" smtClean="0">
                          <a:solidFill>
                            <a:schemeClr val="dk1"/>
                          </a:solidFill>
                          <a:latin typeface="+mn-lt"/>
                          <a:ea typeface="+mn-ea"/>
                          <a:cs typeface="+mn-cs"/>
                        </a:rPr>
                        <a:t>Grain, fruit</a:t>
                      </a:r>
                      <a:endParaRPr lang="en-US" sz="2000" dirty="0"/>
                    </a:p>
                  </a:txBody>
                  <a:tcPr/>
                </a:tc>
                <a:tc>
                  <a:txBody>
                    <a:bodyPr/>
                    <a:lstStyle/>
                    <a:p>
                      <a:r>
                        <a:rPr kumimoji="0" lang="en-US" sz="2000" kern="1200" baseline="0" dirty="0" smtClean="0">
                          <a:solidFill>
                            <a:schemeClr val="dk1"/>
                          </a:solidFill>
                          <a:latin typeface="+mn-lt"/>
                          <a:ea typeface="+mn-ea"/>
                          <a:cs typeface="+mn-cs"/>
                        </a:rPr>
                        <a:t>Controls </a:t>
                      </a:r>
                      <a:r>
                        <a:rPr kumimoji="0" lang="en-US" sz="2000" kern="1200" baseline="0" dirty="0" smtClean="0">
                          <a:solidFill>
                            <a:schemeClr val="dk1"/>
                          </a:solidFill>
                          <a:latin typeface="+mn-lt"/>
                          <a:ea typeface="+mn-ea"/>
                          <a:cs typeface="+mn-cs"/>
                        </a:rPr>
                        <a:t>insects in vegetables</a:t>
                      </a:r>
                      <a:r>
                        <a:rPr kumimoji="0" lang="en-US" sz="2000" kern="1200" baseline="0" dirty="0" smtClean="0">
                          <a:solidFill>
                            <a:schemeClr val="dk1"/>
                          </a:solidFill>
                          <a:latin typeface="+mn-lt"/>
                          <a:ea typeface="+mn-ea"/>
                          <a:cs typeface="+mn-cs"/>
                        </a:rPr>
                        <a:t>, </a:t>
                      </a:r>
                      <a:r>
                        <a:rPr kumimoji="0" lang="en-US" sz="2000" kern="1200" baseline="0" dirty="0" smtClean="0">
                          <a:solidFill>
                            <a:schemeClr val="dk1"/>
                          </a:solidFill>
                          <a:latin typeface="+mn-lt"/>
                          <a:ea typeface="+mn-ea"/>
                          <a:cs typeface="+mn-cs"/>
                        </a:rPr>
                        <a:t>infestation of</a:t>
                      </a:r>
                      <a:endParaRPr kumimoji="0" lang="en-US" sz="2000" kern="1200" baseline="0" dirty="0" smtClean="0">
                        <a:solidFill>
                          <a:schemeClr val="dk1"/>
                        </a:solidFill>
                        <a:latin typeface="+mn-lt"/>
                        <a:ea typeface="+mn-ea"/>
                        <a:cs typeface="+mn-cs"/>
                      </a:endParaRPr>
                    </a:p>
                    <a:p>
                      <a:r>
                        <a:rPr kumimoji="0" lang="en-US" sz="2000" kern="1200" baseline="0" dirty="0" smtClean="0">
                          <a:solidFill>
                            <a:schemeClr val="dk1"/>
                          </a:solidFill>
                          <a:latin typeface="+mn-lt"/>
                          <a:ea typeface="+mn-ea"/>
                          <a:cs typeface="+mn-cs"/>
                        </a:rPr>
                        <a:t>dehydrated </a:t>
                      </a:r>
                      <a:r>
                        <a:rPr kumimoji="0" lang="en-US" sz="2000" kern="1200" baseline="0" dirty="0" smtClean="0">
                          <a:solidFill>
                            <a:schemeClr val="dk1"/>
                          </a:solidFill>
                          <a:latin typeface="+mn-lt"/>
                          <a:ea typeface="+mn-ea"/>
                          <a:cs typeface="+mn-cs"/>
                        </a:rPr>
                        <a:t>fruits, </a:t>
                      </a:r>
                      <a:r>
                        <a:rPr kumimoji="0" lang="en-US" sz="2000" kern="1200" baseline="0" dirty="0" smtClean="0">
                          <a:solidFill>
                            <a:schemeClr val="dk1"/>
                          </a:solidFill>
                          <a:latin typeface="+mn-lt"/>
                          <a:ea typeface="+mn-ea"/>
                          <a:cs typeface="+mn-cs"/>
                        </a:rPr>
                        <a:t>spices and seasonings and</a:t>
                      </a:r>
                    </a:p>
                    <a:p>
                      <a:r>
                        <a:rPr kumimoji="0" lang="en-US" sz="2000" kern="1200" baseline="0" dirty="0" smtClean="0">
                          <a:solidFill>
                            <a:schemeClr val="dk1"/>
                          </a:solidFill>
                          <a:latin typeface="+mn-lt"/>
                          <a:ea typeface="+mn-ea"/>
                          <a:cs typeface="+mn-cs"/>
                        </a:rPr>
                        <a:t>reduces rehydration time</a:t>
                      </a:r>
                      <a:endParaRPr lang="en-US" sz="2000" dirty="0"/>
                    </a:p>
                  </a:txBody>
                  <a:tcPr/>
                </a:tc>
              </a:tr>
              <a:tr h="620228">
                <a:tc>
                  <a:txBody>
                    <a:bodyPr/>
                    <a:lstStyle/>
                    <a:p>
                      <a:r>
                        <a:rPr kumimoji="0" lang="en-US" sz="2000" kern="1200" baseline="0" dirty="0" smtClean="0">
                          <a:solidFill>
                            <a:schemeClr val="dk1"/>
                          </a:solidFill>
                          <a:latin typeface="+mn-lt"/>
                          <a:ea typeface="+mn-ea"/>
                          <a:cs typeface="+mn-cs"/>
                        </a:rPr>
                        <a:t>Onions, carrots, potatoes, garlic, ginger</a:t>
                      </a:r>
                      <a:endParaRPr lang="en-US" sz="2000" dirty="0"/>
                    </a:p>
                  </a:txBody>
                  <a:tcPr/>
                </a:tc>
                <a:tc>
                  <a:txBody>
                    <a:bodyPr/>
                    <a:lstStyle/>
                    <a:p>
                      <a:r>
                        <a:rPr kumimoji="0" lang="en-US" sz="2000" kern="1200" baseline="0" dirty="0" smtClean="0">
                          <a:solidFill>
                            <a:schemeClr val="dk1"/>
                          </a:solidFill>
                          <a:latin typeface="+mn-lt"/>
                          <a:ea typeface="+mn-ea"/>
                          <a:cs typeface="+mn-cs"/>
                        </a:rPr>
                        <a:t>Inhibits sprouting</a:t>
                      </a:r>
                      <a:endParaRPr lang="en-US" sz="2000" dirty="0"/>
                    </a:p>
                  </a:txBody>
                  <a:tcPr/>
                </a:tc>
              </a:tr>
              <a:tr h="836620">
                <a:tc>
                  <a:txBody>
                    <a:bodyPr/>
                    <a:lstStyle/>
                    <a:p>
                      <a:r>
                        <a:rPr kumimoji="0" lang="en-US" sz="2000" kern="1200" baseline="0" dirty="0" smtClean="0">
                          <a:solidFill>
                            <a:schemeClr val="dk1"/>
                          </a:solidFill>
                          <a:latin typeface="+mn-lt"/>
                          <a:ea typeface="+mn-ea"/>
                          <a:cs typeface="+mn-cs"/>
                        </a:rPr>
                        <a:t>Bananas, mangos, papayas, guavas, </a:t>
                      </a:r>
                      <a:r>
                        <a:rPr kumimoji="0" lang="en-US" sz="2000" kern="1200" baseline="0" dirty="0" smtClean="0">
                          <a:solidFill>
                            <a:schemeClr val="dk1"/>
                          </a:solidFill>
                          <a:latin typeface="+mn-lt"/>
                          <a:ea typeface="+mn-ea"/>
                          <a:cs typeface="+mn-cs"/>
                        </a:rPr>
                        <a:t>other non-citrus </a:t>
                      </a:r>
                      <a:r>
                        <a:rPr kumimoji="0" lang="en-US" sz="2000" kern="1200" baseline="0" dirty="0" smtClean="0">
                          <a:solidFill>
                            <a:schemeClr val="dk1"/>
                          </a:solidFill>
                          <a:latin typeface="+mn-lt"/>
                          <a:ea typeface="+mn-ea"/>
                          <a:cs typeface="+mn-cs"/>
                        </a:rPr>
                        <a:t>fruits</a:t>
                      </a:r>
                      <a:endParaRPr lang="en-US" sz="2000" dirty="0"/>
                    </a:p>
                  </a:txBody>
                  <a:tcPr/>
                </a:tc>
                <a:tc>
                  <a:txBody>
                    <a:bodyPr/>
                    <a:lstStyle/>
                    <a:p>
                      <a:r>
                        <a:rPr kumimoji="0" lang="en-US" sz="2000" kern="1200" baseline="0" dirty="0" smtClean="0">
                          <a:solidFill>
                            <a:schemeClr val="dk1"/>
                          </a:solidFill>
                          <a:latin typeface="+mn-lt"/>
                          <a:ea typeface="+mn-ea"/>
                          <a:cs typeface="+mn-cs"/>
                        </a:rPr>
                        <a:t>Delays </a:t>
                      </a:r>
                      <a:r>
                        <a:rPr kumimoji="0" lang="en-US" sz="2000" kern="1200" baseline="0" dirty="0" smtClean="0">
                          <a:solidFill>
                            <a:schemeClr val="dk1"/>
                          </a:solidFill>
                          <a:latin typeface="+mn-lt"/>
                          <a:ea typeface="+mn-ea"/>
                          <a:cs typeface="+mn-cs"/>
                        </a:rPr>
                        <a:t>ripening of </a:t>
                      </a:r>
                      <a:r>
                        <a:rPr kumimoji="0" lang="en-US" sz="2000" kern="1200" baseline="0" dirty="0" smtClean="0">
                          <a:solidFill>
                            <a:schemeClr val="dk1"/>
                          </a:solidFill>
                          <a:latin typeface="+mn-lt"/>
                          <a:ea typeface="+mn-ea"/>
                          <a:cs typeface="+mn-cs"/>
                        </a:rPr>
                        <a:t>avocados, natural juices</a:t>
                      </a:r>
                      <a:endParaRPr lang="en-US" sz="2000"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0" y="6097621"/>
            <a:ext cx="658077" cy="6588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591" y="6049466"/>
            <a:ext cx="699734" cy="69973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val="1173611510"/>
      </p:ext>
    </p:extLst>
  </p:cSld>
  <p:clrMapOvr>
    <a:masterClrMapping/>
  </p:clrMapOvr>
  <p:transition spd="slow">
    <p:wipe dir="u"/>
  </p:transition>
  <p:timing>
    <p:tnLst>
      <p:par>
        <p:cTn id="1" dur="indefinite" restart="never" nodeType="tmRoot"/>
      </p:par>
    </p:tnLst>
  </p:timing>
</p:sld>
</file>

<file path=ppt/theme/theme1.xml><?xml version="1.0" encoding="utf-8"?>
<a:theme xmlns:a="http://schemas.openxmlformats.org/drawingml/2006/main" name="LESSON EXEMPLAR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A4717C-204A-4B65-B817-2359FC3CF943}" vid="{5132A155-1084-404E-9F13-1CB92C4904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LESSON EXEMPLAR TEMPLATE</Template>
  <TotalTime>1694</TotalTime>
  <Words>1192</Words>
  <Application>Microsoft Office PowerPoint</Application>
  <PresentationFormat>On-screen Show (4:3)</PresentationFormat>
  <Paragraphs>157</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Rounded MT Bold</vt:lpstr>
      <vt:lpstr>Calibri</vt:lpstr>
      <vt:lpstr>Calibri Light</vt:lpstr>
      <vt:lpstr>Lucida Sans</vt:lpstr>
      <vt:lpstr>Times New Roman</vt:lpstr>
      <vt:lpstr>Wingdings</vt:lpstr>
      <vt:lpstr>LESSON EXEMPLAR TEMPLATE</vt:lpstr>
      <vt:lpstr>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 User</cp:lastModifiedBy>
  <cp:revision>90</cp:revision>
  <dcterms:created xsi:type="dcterms:W3CDTF">2017-07-25T04:47:49Z</dcterms:created>
  <dcterms:modified xsi:type="dcterms:W3CDTF">2017-11-06T07:30:21Z</dcterms:modified>
</cp:coreProperties>
</file>