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handoutMasterIdLst>
    <p:handoutMasterId r:id="rId55"/>
  </p:handoutMasterIdLst>
  <p:sldIdLst>
    <p:sldId id="256" r:id="rId2"/>
    <p:sldId id="290" r:id="rId3"/>
    <p:sldId id="289" r:id="rId4"/>
    <p:sldId id="291" r:id="rId5"/>
    <p:sldId id="293" r:id="rId6"/>
    <p:sldId id="257" r:id="rId7"/>
    <p:sldId id="292" r:id="rId8"/>
    <p:sldId id="294" r:id="rId9"/>
    <p:sldId id="258" r:id="rId10"/>
    <p:sldId id="259" r:id="rId11"/>
    <p:sldId id="260" r:id="rId12"/>
    <p:sldId id="261" r:id="rId13"/>
    <p:sldId id="262" r:id="rId14"/>
    <p:sldId id="263" r:id="rId15"/>
    <p:sldId id="264" r:id="rId16"/>
    <p:sldId id="267" r:id="rId17"/>
    <p:sldId id="268" r:id="rId18"/>
    <p:sldId id="270" r:id="rId19"/>
    <p:sldId id="269" r:id="rId20"/>
    <p:sldId id="295" r:id="rId21"/>
    <p:sldId id="271" r:id="rId22"/>
    <p:sldId id="296" r:id="rId23"/>
    <p:sldId id="298" r:id="rId24"/>
    <p:sldId id="272" r:id="rId25"/>
    <p:sldId id="273" r:id="rId26"/>
    <p:sldId id="274" r:id="rId27"/>
    <p:sldId id="275" r:id="rId28"/>
    <p:sldId id="276" r:id="rId29"/>
    <p:sldId id="277" r:id="rId30"/>
    <p:sldId id="278" r:id="rId31"/>
    <p:sldId id="279" r:id="rId32"/>
    <p:sldId id="281" r:id="rId33"/>
    <p:sldId id="282" r:id="rId34"/>
    <p:sldId id="283" r:id="rId35"/>
    <p:sldId id="299" r:id="rId36"/>
    <p:sldId id="300" r:id="rId37"/>
    <p:sldId id="301" r:id="rId38"/>
    <p:sldId id="302" r:id="rId39"/>
    <p:sldId id="303" r:id="rId40"/>
    <p:sldId id="304" r:id="rId41"/>
    <p:sldId id="305" r:id="rId42"/>
    <p:sldId id="285" r:id="rId43"/>
    <p:sldId id="284" r:id="rId44"/>
    <p:sldId id="306" r:id="rId45"/>
    <p:sldId id="307" r:id="rId46"/>
    <p:sldId id="308" r:id="rId47"/>
    <p:sldId id="309" r:id="rId48"/>
    <p:sldId id="310" r:id="rId49"/>
    <p:sldId id="311" r:id="rId50"/>
    <p:sldId id="312" r:id="rId51"/>
    <p:sldId id="288" r:id="rId52"/>
    <p:sldId id="287" r:id="rId53"/>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3C2A1-3568-4498-A6A5-4D528B60790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PH"/>
        </a:p>
      </dgm:t>
    </dgm:pt>
    <dgm:pt modelId="{9793ECE7-A9AC-4090-9508-7E18513E7274}">
      <dgm:prSet phldrT="[Text]" custT="1"/>
      <dgm:spPr/>
      <dgm:t>
        <a:bodyPr/>
        <a:lstStyle/>
        <a:p>
          <a:pPr algn="ctr">
            <a:lnSpc>
              <a:spcPct val="100000"/>
            </a:lnSpc>
          </a:pPr>
          <a:r>
            <a:rPr lang="en-PH" sz="2000" dirty="0"/>
            <a:t>Radiation in </a:t>
          </a:r>
          <a:endParaRPr lang="en-PH" sz="2000" dirty="0" smtClean="0"/>
        </a:p>
        <a:p>
          <a:pPr algn="ctr">
            <a:lnSpc>
              <a:spcPct val="100000"/>
            </a:lnSpc>
          </a:pPr>
          <a:r>
            <a:rPr lang="en-PH" sz="2000" dirty="0" smtClean="0"/>
            <a:t>igneous </a:t>
          </a:r>
          <a:r>
            <a:rPr lang="en-PH" sz="2000" dirty="0"/>
            <a:t>rocks</a:t>
          </a:r>
        </a:p>
      </dgm:t>
    </dgm:pt>
    <dgm:pt modelId="{BCE9A173-AEF1-4906-A120-DD3AA22C9D67}" type="parTrans" cxnId="{11785342-C023-43C0-9380-D37210723255}">
      <dgm:prSet/>
      <dgm:spPr/>
      <dgm:t>
        <a:bodyPr/>
        <a:lstStyle/>
        <a:p>
          <a:pPr algn="ctr"/>
          <a:endParaRPr lang="en-PH" sz="3200"/>
        </a:p>
      </dgm:t>
    </dgm:pt>
    <dgm:pt modelId="{A6C06012-F159-4308-B59B-F497CA1B8892}" type="sibTrans" cxnId="{11785342-C023-43C0-9380-D37210723255}">
      <dgm:prSet/>
      <dgm:spPr/>
      <dgm:t>
        <a:bodyPr/>
        <a:lstStyle/>
        <a:p>
          <a:pPr algn="ctr"/>
          <a:endParaRPr lang="en-PH" sz="3200"/>
        </a:p>
      </dgm:t>
    </dgm:pt>
    <dgm:pt modelId="{B11C89F4-5074-4380-85A8-FFBFE7C77352}">
      <dgm:prSet phldrT="[Text]" custT="1"/>
      <dgm:spPr/>
      <dgm:t>
        <a:bodyPr/>
        <a:lstStyle/>
        <a:p>
          <a:pPr algn="ctr">
            <a:lnSpc>
              <a:spcPct val="100000"/>
            </a:lnSpc>
            <a:spcAft>
              <a:spcPts val="600"/>
            </a:spcAft>
          </a:pPr>
          <a:endParaRPr lang="en-PH" sz="2400" dirty="0" smtClean="0"/>
        </a:p>
      </dgm:t>
    </dgm:pt>
    <dgm:pt modelId="{B23509D3-9607-4351-91FE-DDE1B0DB514F}" type="parTrans" cxnId="{2D8B984C-4209-4C6E-B9B8-C169F08E64D6}">
      <dgm:prSet/>
      <dgm:spPr/>
      <dgm:t>
        <a:bodyPr/>
        <a:lstStyle/>
        <a:p>
          <a:pPr algn="ctr"/>
          <a:endParaRPr lang="en-PH" sz="3200"/>
        </a:p>
      </dgm:t>
    </dgm:pt>
    <dgm:pt modelId="{A59C7945-4304-40D9-B293-666DF83F3915}" type="sibTrans" cxnId="{2D8B984C-4209-4C6E-B9B8-C169F08E64D6}">
      <dgm:prSet/>
      <dgm:spPr/>
      <dgm:t>
        <a:bodyPr/>
        <a:lstStyle/>
        <a:p>
          <a:pPr algn="ctr"/>
          <a:endParaRPr lang="en-PH" sz="3200"/>
        </a:p>
      </dgm:t>
    </dgm:pt>
    <dgm:pt modelId="{11D264E7-4723-4EC3-A7EC-55979AC79AF9}">
      <dgm:prSet phldrT="[Text]" custT="1"/>
      <dgm:spPr/>
      <dgm:t>
        <a:bodyPr/>
        <a:lstStyle/>
        <a:p>
          <a:pPr algn="ctr"/>
          <a:endParaRPr lang="en-PH" sz="3200" dirty="0"/>
        </a:p>
      </dgm:t>
    </dgm:pt>
    <dgm:pt modelId="{E94B8379-7BEC-428D-B175-456A373627D7}" type="parTrans" cxnId="{B4C381BD-961E-4C2F-95B0-6E3643DF5DBB}">
      <dgm:prSet/>
      <dgm:spPr/>
      <dgm:t>
        <a:bodyPr/>
        <a:lstStyle/>
        <a:p>
          <a:pPr algn="ctr"/>
          <a:endParaRPr lang="en-PH" sz="3200"/>
        </a:p>
      </dgm:t>
    </dgm:pt>
    <dgm:pt modelId="{4EE242C2-7FE1-4C3E-B7F8-59D6B92D2444}" type="sibTrans" cxnId="{B4C381BD-961E-4C2F-95B0-6E3643DF5DBB}">
      <dgm:prSet/>
      <dgm:spPr/>
      <dgm:t>
        <a:bodyPr/>
        <a:lstStyle/>
        <a:p>
          <a:pPr algn="ctr"/>
          <a:endParaRPr lang="en-PH" sz="3200"/>
        </a:p>
      </dgm:t>
    </dgm:pt>
    <dgm:pt modelId="{98655B98-F7BA-4AE1-BCF3-8FD4EEE631C4}">
      <dgm:prSet phldrT="[Text]" phldr="1" custT="1"/>
      <dgm:spPr/>
      <dgm:t>
        <a:bodyPr/>
        <a:lstStyle/>
        <a:p>
          <a:pPr algn="ctr"/>
          <a:endParaRPr lang="en-PH" sz="3200" dirty="0"/>
        </a:p>
      </dgm:t>
    </dgm:pt>
    <dgm:pt modelId="{1DEF16BD-DD3A-4ABE-A64E-5344CF677601}" type="parTrans" cxnId="{8ABD5719-C33C-493E-A336-B20AAAF22315}">
      <dgm:prSet/>
      <dgm:spPr/>
      <dgm:t>
        <a:bodyPr/>
        <a:lstStyle/>
        <a:p>
          <a:pPr algn="ctr"/>
          <a:endParaRPr lang="en-PH" sz="3200"/>
        </a:p>
      </dgm:t>
    </dgm:pt>
    <dgm:pt modelId="{55F37A4D-4C89-4EE0-BECD-0DE00D74D793}" type="sibTrans" cxnId="{8ABD5719-C33C-493E-A336-B20AAAF22315}">
      <dgm:prSet/>
      <dgm:spPr/>
      <dgm:t>
        <a:bodyPr/>
        <a:lstStyle/>
        <a:p>
          <a:pPr algn="ctr"/>
          <a:endParaRPr lang="en-PH" sz="3200"/>
        </a:p>
      </dgm:t>
    </dgm:pt>
    <dgm:pt modelId="{05B8C814-1E85-4703-A9A4-873ACCC1166C}">
      <dgm:prSet phldrT="[Text]" custT="1"/>
      <dgm:spPr/>
      <dgm:t>
        <a:bodyPr/>
        <a:lstStyle/>
        <a:p>
          <a:pPr algn="ctr"/>
          <a:endParaRPr lang="en-PH" sz="3200" dirty="0"/>
        </a:p>
      </dgm:t>
    </dgm:pt>
    <dgm:pt modelId="{507BF0B6-FB3C-4B60-A498-91C24AEC847E}" type="parTrans" cxnId="{DE2B99B8-CBE8-4EB1-8813-06F84FEDF459}">
      <dgm:prSet/>
      <dgm:spPr/>
      <dgm:t>
        <a:bodyPr/>
        <a:lstStyle/>
        <a:p>
          <a:pPr algn="ctr"/>
          <a:endParaRPr lang="en-PH" sz="3200"/>
        </a:p>
      </dgm:t>
    </dgm:pt>
    <dgm:pt modelId="{21601633-FA94-48C1-AA91-788CA34BAA4E}" type="sibTrans" cxnId="{DE2B99B8-CBE8-4EB1-8813-06F84FEDF459}">
      <dgm:prSet/>
      <dgm:spPr/>
      <dgm:t>
        <a:bodyPr/>
        <a:lstStyle/>
        <a:p>
          <a:pPr algn="ctr"/>
          <a:endParaRPr lang="en-PH" sz="3200"/>
        </a:p>
      </dgm:t>
    </dgm:pt>
    <dgm:pt modelId="{1B4811B8-D00B-436C-9314-89719BB2A206}">
      <dgm:prSet phldrT="[Text]" phldr="1"/>
      <dgm:spPr/>
      <dgm:t>
        <a:bodyPr/>
        <a:lstStyle/>
        <a:p>
          <a:endParaRPr lang="en-PH"/>
        </a:p>
      </dgm:t>
    </dgm:pt>
    <dgm:pt modelId="{B0C9EF22-C6E9-4CD8-B78F-29ECC6CAF94B}" type="parTrans" cxnId="{A57FFD21-3C38-4D23-BC24-7DFDAF82924B}">
      <dgm:prSet/>
      <dgm:spPr/>
      <dgm:t>
        <a:bodyPr/>
        <a:lstStyle/>
        <a:p>
          <a:endParaRPr lang="en-PH"/>
        </a:p>
      </dgm:t>
    </dgm:pt>
    <dgm:pt modelId="{99F9CEDB-CD49-4BEB-B1C9-C7B741D77B42}" type="sibTrans" cxnId="{A57FFD21-3C38-4D23-BC24-7DFDAF82924B}">
      <dgm:prSet/>
      <dgm:spPr/>
      <dgm:t>
        <a:bodyPr/>
        <a:lstStyle/>
        <a:p>
          <a:endParaRPr lang="en-PH"/>
        </a:p>
      </dgm:t>
    </dgm:pt>
    <dgm:pt modelId="{B1B0ABC1-311A-42CC-8736-1749DB9FF85D}">
      <dgm:prSet phldrT="[Text]" phldr="1"/>
      <dgm:spPr/>
      <dgm:t>
        <a:bodyPr/>
        <a:lstStyle/>
        <a:p>
          <a:endParaRPr lang="en-PH"/>
        </a:p>
      </dgm:t>
    </dgm:pt>
    <dgm:pt modelId="{3FE92A7A-F537-4E49-B3F4-EEBF5CE1E756}" type="parTrans" cxnId="{DF37B56B-5EBB-4EAB-AEB6-7ADD54301593}">
      <dgm:prSet/>
      <dgm:spPr/>
      <dgm:t>
        <a:bodyPr/>
        <a:lstStyle/>
        <a:p>
          <a:endParaRPr lang="en-PH"/>
        </a:p>
      </dgm:t>
    </dgm:pt>
    <dgm:pt modelId="{77E1C02F-925D-4BB2-B70E-51F63D138F83}" type="sibTrans" cxnId="{DF37B56B-5EBB-4EAB-AEB6-7ADD54301593}">
      <dgm:prSet/>
      <dgm:spPr/>
      <dgm:t>
        <a:bodyPr/>
        <a:lstStyle/>
        <a:p>
          <a:endParaRPr lang="en-PH"/>
        </a:p>
      </dgm:t>
    </dgm:pt>
    <dgm:pt modelId="{092E44ED-A06A-4F06-BF94-D6CB0D87CEA7}">
      <dgm:prSet phldrT="[Text]" phldr="1"/>
      <dgm:spPr/>
      <dgm:t>
        <a:bodyPr/>
        <a:lstStyle/>
        <a:p>
          <a:endParaRPr lang="en-PH"/>
        </a:p>
      </dgm:t>
    </dgm:pt>
    <dgm:pt modelId="{B69F4D15-22EF-46CA-8CEA-086AF57B2141}" type="parTrans" cxnId="{58C8A17D-494C-40A2-9C1A-6E7D74926424}">
      <dgm:prSet/>
      <dgm:spPr/>
      <dgm:t>
        <a:bodyPr/>
        <a:lstStyle/>
        <a:p>
          <a:endParaRPr lang="en-PH"/>
        </a:p>
      </dgm:t>
    </dgm:pt>
    <dgm:pt modelId="{669393F8-8818-4E0F-8B4A-B947B2933735}" type="sibTrans" cxnId="{58C8A17D-494C-40A2-9C1A-6E7D74926424}">
      <dgm:prSet/>
      <dgm:spPr/>
      <dgm:t>
        <a:bodyPr/>
        <a:lstStyle/>
        <a:p>
          <a:endParaRPr lang="en-PH"/>
        </a:p>
      </dgm:t>
    </dgm:pt>
    <dgm:pt modelId="{91D57415-E339-4324-B12D-324D1B18E522}">
      <dgm:prSet phldrT="[Text]" phldr="1"/>
      <dgm:spPr/>
      <dgm:t>
        <a:bodyPr/>
        <a:lstStyle/>
        <a:p>
          <a:endParaRPr lang="en-PH"/>
        </a:p>
      </dgm:t>
    </dgm:pt>
    <dgm:pt modelId="{8A0BD39F-814C-4207-8620-10B517DDDC7C}" type="parTrans" cxnId="{F930B4BF-B9A6-488F-ABF7-89BCD6F3C5D1}">
      <dgm:prSet/>
      <dgm:spPr/>
      <dgm:t>
        <a:bodyPr/>
        <a:lstStyle/>
        <a:p>
          <a:endParaRPr lang="en-PH"/>
        </a:p>
      </dgm:t>
    </dgm:pt>
    <dgm:pt modelId="{01B9526A-D5B8-404B-890D-B36A75140DC9}" type="sibTrans" cxnId="{F930B4BF-B9A6-488F-ABF7-89BCD6F3C5D1}">
      <dgm:prSet/>
      <dgm:spPr/>
      <dgm:t>
        <a:bodyPr/>
        <a:lstStyle/>
        <a:p>
          <a:endParaRPr lang="en-PH"/>
        </a:p>
      </dgm:t>
    </dgm:pt>
    <dgm:pt modelId="{3EACCFF7-8E0D-4DFD-A4DB-A8D133E8F21D}">
      <dgm:prSet phldrT="[Text]" phldr="1"/>
      <dgm:spPr/>
      <dgm:t>
        <a:bodyPr/>
        <a:lstStyle/>
        <a:p>
          <a:endParaRPr lang="en-PH"/>
        </a:p>
      </dgm:t>
    </dgm:pt>
    <dgm:pt modelId="{E6D09217-7A12-46E1-9A45-1BAA8D8586B6}" type="parTrans" cxnId="{6DCDD1FC-67BB-417D-8418-163F7DB9A2BE}">
      <dgm:prSet/>
      <dgm:spPr/>
      <dgm:t>
        <a:bodyPr/>
        <a:lstStyle/>
        <a:p>
          <a:endParaRPr lang="en-PH"/>
        </a:p>
      </dgm:t>
    </dgm:pt>
    <dgm:pt modelId="{4D53ED3E-AD82-48E9-9A09-6F46D365600F}" type="sibTrans" cxnId="{6DCDD1FC-67BB-417D-8418-163F7DB9A2BE}">
      <dgm:prSet/>
      <dgm:spPr/>
      <dgm:t>
        <a:bodyPr/>
        <a:lstStyle/>
        <a:p>
          <a:endParaRPr lang="en-PH"/>
        </a:p>
      </dgm:t>
    </dgm:pt>
    <dgm:pt modelId="{59F826F8-469A-4A3E-A2A7-A111C0E771F1}" type="pres">
      <dgm:prSet presAssocID="{3953C2A1-3568-4498-A6A5-4D528B607902}" presName="diagram" presStyleCnt="0">
        <dgm:presLayoutVars>
          <dgm:chMax val="1"/>
          <dgm:dir/>
          <dgm:animLvl val="ctr"/>
          <dgm:resizeHandles val="exact"/>
        </dgm:presLayoutVars>
      </dgm:prSet>
      <dgm:spPr/>
      <dgm:t>
        <a:bodyPr/>
        <a:lstStyle/>
        <a:p>
          <a:endParaRPr lang="en-PH"/>
        </a:p>
      </dgm:t>
    </dgm:pt>
    <dgm:pt modelId="{363FA811-93CA-49BD-B790-DD83E8A042F7}" type="pres">
      <dgm:prSet presAssocID="{3953C2A1-3568-4498-A6A5-4D528B607902}" presName="matrix" presStyleCnt="0"/>
      <dgm:spPr/>
    </dgm:pt>
    <dgm:pt modelId="{AC991CD2-46B7-4354-91C7-43E7B9A44A2C}" type="pres">
      <dgm:prSet presAssocID="{3953C2A1-3568-4498-A6A5-4D528B607902}" presName="tile1" presStyleLbl="node1" presStyleIdx="0" presStyleCnt="4"/>
      <dgm:spPr/>
      <dgm:t>
        <a:bodyPr/>
        <a:lstStyle/>
        <a:p>
          <a:endParaRPr lang="en-PH"/>
        </a:p>
      </dgm:t>
    </dgm:pt>
    <dgm:pt modelId="{D2A7461C-BF20-4F7B-93A8-45491BD3EBE9}" type="pres">
      <dgm:prSet presAssocID="{3953C2A1-3568-4498-A6A5-4D528B607902}" presName="tile1text" presStyleLbl="node1" presStyleIdx="0" presStyleCnt="4">
        <dgm:presLayoutVars>
          <dgm:chMax val="0"/>
          <dgm:chPref val="0"/>
          <dgm:bulletEnabled val="1"/>
        </dgm:presLayoutVars>
      </dgm:prSet>
      <dgm:spPr/>
      <dgm:t>
        <a:bodyPr/>
        <a:lstStyle/>
        <a:p>
          <a:endParaRPr lang="en-PH"/>
        </a:p>
      </dgm:t>
    </dgm:pt>
    <dgm:pt modelId="{44B6DD91-4C64-4759-833A-C8B81F999294}" type="pres">
      <dgm:prSet presAssocID="{3953C2A1-3568-4498-A6A5-4D528B607902}" presName="tile2" presStyleLbl="node1" presStyleIdx="1" presStyleCnt="4"/>
      <dgm:spPr/>
      <dgm:t>
        <a:bodyPr/>
        <a:lstStyle/>
        <a:p>
          <a:endParaRPr lang="en-PH"/>
        </a:p>
      </dgm:t>
    </dgm:pt>
    <dgm:pt modelId="{0F921CEB-64A0-448D-8A9D-5F77A644CF2C}" type="pres">
      <dgm:prSet presAssocID="{3953C2A1-3568-4498-A6A5-4D528B607902}" presName="tile2text" presStyleLbl="node1" presStyleIdx="1" presStyleCnt="4">
        <dgm:presLayoutVars>
          <dgm:chMax val="0"/>
          <dgm:chPref val="0"/>
          <dgm:bulletEnabled val="1"/>
        </dgm:presLayoutVars>
      </dgm:prSet>
      <dgm:spPr/>
      <dgm:t>
        <a:bodyPr/>
        <a:lstStyle/>
        <a:p>
          <a:endParaRPr lang="en-PH"/>
        </a:p>
      </dgm:t>
    </dgm:pt>
    <dgm:pt modelId="{FAD235FB-5B63-4495-807E-EBDAB836D259}" type="pres">
      <dgm:prSet presAssocID="{3953C2A1-3568-4498-A6A5-4D528B607902}" presName="tile3" presStyleLbl="node1" presStyleIdx="2" presStyleCnt="4"/>
      <dgm:spPr/>
      <dgm:t>
        <a:bodyPr/>
        <a:lstStyle/>
        <a:p>
          <a:endParaRPr lang="en-PH"/>
        </a:p>
      </dgm:t>
    </dgm:pt>
    <dgm:pt modelId="{6C0D512F-BA91-4377-9243-F82E1A974530}" type="pres">
      <dgm:prSet presAssocID="{3953C2A1-3568-4498-A6A5-4D528B607902}" presName="tile3text" presStyleLbl="node1" presStyleIdx="2" presStyleCnt="4">
        <dgm:presLayoutVars>
          <dgm:chMax val="0"/>
          <dgm:chPref val="0"/>
          <dgm:bulletEnabled val="1"/>
        </dgm:presLayoutVars>
      </dgm:prSet>
      <dgm:spPr/>
      <dgm:t>
        <a:bodyPr/>
        <a:lstStyle/>
        <a:p>
          <a:endParaRPr lang="en-PH"/>
        </a:p>
      </dgm:t>
    </dgm:pt>
    <dgm:pt modelId="{EA9541C6-7D63-41DA-A135-25F54C0A0717}" type="pres">
      <dgm:prSet presAssocID="{3953C2A1-3568-4498-A6A5-4D528B607902}" presName="tile4" presStyleLbl="node1" presStyleIdx="3" presStyleCnt="4" custLinFactNeighborX="2133" custLinFactNeighborY="1371"/>
      <dgm:spPr/>
      <dgm:t>
        <a:bodyPr/>
        <a:lstStyle/>
        <a:p>
          <a:endParaRPr lang="en-PH"/>
        </a:p>
      </dgm:t>
    </dgm:pt>
    <dgm:pt modelId="{88BC4F0B-0D30-4C2A-858E-CE8277BC0B11}" type="pres">
      <dgm:prSet presAssocID="{3953C2A1-3568-4498-A6A5-4D528B607902}" presName="tile4text" presStyleLbl="node1" presStyleIdx="3" presStyleCnt="4">
        <dgm:presLayoutVars>
          <dgm:chMax val="0"/>
          <dgm:chPref val="0"/>
          <dgm:bulletEnabled val="1"/>
        </dgm:presLayoutVars>
      </dgm:prSet>
      <dgm:spPr/>
      <dgm:t>
        <a:bodyPr/>
        <a:lstStyle/>
        <a:p>
          <a:endParaRPr lang="en-PH"/>
        </a:p>
      </dgm:t>
    </dgm:pt>
    <dgm:pt modelId="{07D9A4D3-D7CE-48AA-8063-354B23CA39C5}" type="pres">
      <dgm:prSet presAssocID="{3953C2A1-3568-4498-A6A5-4D528B607902}" presName="centerTile" presStyleLbl="fgShp" presStyleIdx="0" presStyleCnt="1" custScaleX="166667" custScaleY="135331">
        <dgm:presLayoutVars>
          <dgm:chMax val="0"/>
          <dgm:chPref val="0"/>
        </dgm:presLayoutVars>
      </dgm:prSet>
      <dgm:spPr/>
      <dgm:t>
        <a:bodyPr/>
        <a:lstStyle/>
        <a:p>
          <a:endParaRPr lang="en-PH"/>
        </a:p>
      </dgm:t>
    </dgm:pt>
  </dgm:ptLst>
  <dgm:cxnLst>
    <dgm:cxn modelId="{E969C809-59D0-4256-980F-0060917222DA}" type="presOf" srcId="{092E44ED-A06A-4F06-BF94-D6CB0D87CEA7}" destId="{EA9541C6-7D63-41DA-A135-25F54C0A0717}" srcOrd="0" destOrd="0" presId="urn:microsoft.com/office/officeart/2005/8/layout/matrix1"/>
    <dgm:cxn modelId="{2FF18E0F-78CC-4694-870A-61D4CB156B69}" type="presOf" srcId="{B11C89F4-5074-4380-85A8-FFBFE7C77352}" destId="{D2A7461C-BF20-4F7B-93A8-45491BD3EBE9}" srcOrd="1" destOrd="0" presId="urn:microsoft.com/office/officeart/2005/8/layout/matrix1"/>
    <dgm:cxn modelId="{11785342-C023-43C0-9380-D37210723255}" srcId="{3953C2A1-3568-4498-A6A5-4D528B607902}" destId="{9793ECE7-A9AC-4090-9508-7E18513E7274}" srcOrd="0" destOrd="0" parTransId="{BCE9A173-AEF1-4906-A120-DD3AA22C9D67}" sibTransId="{A6C06012-F159-4308-B59B-F497CA1B8892}"/>
    <dgm:cxn modelId="{E7877A01-3AAF-4F79-9522-9FCB51410C7C}" type="presOf" srcId="{B11C89F4-5074-4380-85A8-FFBFE7C77352}" destId="{AC991CD2-46B7-4354-91C7-43E7B9A44A2C}" srcOrd="0" destOrd="0" presId="urn:microsoft.com/office/officeart/2005/8/layout/matrix1"/>
    <dgm:cxn modelId="{2C63F804-3873-4280-9793-13A88B013DA0}" type="presOf" srcId="{91D57415-E339-4324-B12D-324D1B18E522}" destId="{44B6DD91-4C64-4759-833A-C8B81F999294}" srcOrd="0" destOrd="0" presId="urn:microsoft.com/office/officeart/2005/8/layout/matrix1"/>
    <dgm:cxn modelId="{B0552E7F-F1ED-4CC0-BBE9-5494C40E409C}" type="presOf" srcId="{3953C2A1-3568-4498-A6A5-4D528B607902}" destId="{59F826F8-469A-4A3E-A2A7-A111C0E771F1}" srcOrd="0" destOrd="0" presId="urn:microsoft.com/office/officeart/2005/8/layout/matrix1"/>
    <dgm:cxn modelId="{DE2B99B8-CBE8-4EB1-8813-06F84FEDF459}" srcId="{9793ECE7-A9AC-4090-9508-7E18513E7274}" destId="{05B8C814-1E85-4703-A9A4-873ACCC1166C}" srcOrd="8" destOrd="0" parTransId="{507BF0B6-FB3C-4B60-A498-91C24AEC847E}" sibTransId="{21601633-FA94-48C1-AA91-788CA34BAA4E}"/>
    <dgm:cxn modelId="{7F736611-9E76-4ACE-8A2A-7CBF4C4D3EEE}" type="presOf" srcId="{3EACCFF7-8E0D-4DFD-A4DB-A8D133E8F21D}" destId="{6C0D512F-BA91-4377-9243-F82E1A974530}" srcOrd="1" destOrd="0" presId="urn:microsoft.com/office/officeart/2005/8/layout/matrix1"/>
    <dgm:cxn modelId="{E000E793-D0C7-4843-815B-09C088D034FB}" type="presOf" srcId="{3EACCFF7-8E0D-4DFD-A4DB-A8D133E8F21D}" destId="{FAD235FB-5B63-4495-807E-EBDAB836D259}" srcOrd="0" destOrd="0" presId="urn:microsoft.com/office/officeart/2005/8/layout/matrix1"/>
    <dgm:cxn modelId="{58C8A17D-494C-40A2-9C1A-6E7D74926424}" srcId="{9793ECE7-A9AC-4090-9508-7E18513E7274}" destId="{092E44ED-A06A-4F06-BF94-D6CB0D87CEA7}" srcOrd="3" destOrd="0" parTransId="{B69F4D15-22EF-46CA-8CEA-086AF57B2141}" sibTransId="{669393F8-8818-4E0F-8B4A-B947B2933735}"/>
    <dgm:cxn modelId="{2D8B984C-4209-4C6E-B9B8-C169F08E64D6}" srcId="{9793ECE7-A9AC-4090-9508-7E18513E7274}" destId="{B11C89F4-5074-4380-85A8-FFBFE7C77352}" srcOrd="0" destOrd="0" parTransId="{B23509D3-9607-4351-91FE-DDE1B0DB514F}" sibTransId="{A59C7945-4304-40D9-B293-666DF83F3915}"/>
    <dgm:cxn modelId="{8ABD5719-C33C-493E-A336-B20AAAF22315}" srcId="{9793ECE7-A9AC-4090-9508-7E18513E7274}" destId="{98655B98-F7BA-4AE1-BCF3-8FD4EEE631C4}" srcOrd="7" destOrd="0" parTransId="{1DEF16BD-DD3A-4ABE-A64E-5344CF677601}" sibTransId="{55F37A4D-4C89-4EE0-BECD-0DE00D74D793}"/>
    <dgm:cxn modelId="{A57FFD21-3C38-4D23-BC24-7DFDAF82924B}" srcId="{9793ECE7-A9AC-4090-9508-7E18513E7274}" destId="{1B4811B8-D00B-436C-9314-89719BB2A206}" srcOrd="5" destOrd="0" parTransId="{B0C9EF22-C6E9-4CD8-B78F-29ECC6CAF94B}" sibTransId="{99F9CEDB-CD49-4BEB-B1C9-C7B741D77B42}"/>
    <dgm:cxn modelId="{6DCDD1FC-67BB-417D-8418-163F7DB9A2BE}" srcId="{9793ECE7-A9AC-4090-9508-7E18513E7274}" destId="{3EACCFF7-8E0D-4DFD-A4DB-A8D133E8F21D}" srcOrd="2" destOrd="0" parTransId="{E6D09217-7A12-46E1-9A45-1BAA8D8586B6}" sibTransId="{4D53ED3E-AD82-48E9-9A09-6F46D365600F}"/>
    <dgm:cxn modelId="{F930B4BF-B9A6-488F-ABF7-89BCD6F3C5D1}" srcId="{9793ECE7-A9AC-4090-9508-7E18513E7274}" destId="{91D57415-E339-4324-B12D-324D1B18E522}" srcOrd="1" destOrd="0" parTransId="{8A0BD39F-814C-4207-8620-10B517DDDC7C}" sibTransId="{01B9526A-D5B8-404B-890D-B36A75140DC9}"/>
    <dgm:cxn modelId="{660F7AE9-9B53-49F2-8D67-2410CE9DA5CE}" type="presOf" srcId="{91D57415-E339-4324-B12D-324D1B18E522}" destId="{0F921CEB-64A0-448D-8A9D-5F77A644CF2C}" srcOrd="1" destOrd="0" presId="urn:microsoft.com/office/officeart/2005/8/layout/matrix1"/>
    <dgm:cxn modelId="{C898F896-2BC0-4E7D-9DE6-4CC96BD76A9D}" type="presOf" srcId="{092E44ED-A06A-4F06-BF94-D6CB0D87CEA7}" destId="{88BC4F0B-0D30-4C2A-858E-CE8277BC0B11}" srcOrd="1" destOrd="0" presId="urn:microsoft.com/office/officeart/2005/8/layout/matrix1"/>
    <dgm:cxn modelId="{B4C381BD-961E-4C2F-95B0-6E3643DF5DBB}" srcId="{9793ECE7-A9AC-4090-9508-7E18513E7274}" destId="{11D264E7-4723-4EC3-A7EC-55979AC79AF9}" srcOrd="6" destOrd="0" parTransId="{E94B8379-7BEC-428D-B175-456A373627D7}" sibTransId="{4EE242C2-7FE1-4C3E-B7F8-59D6B92D2444}"/>
    <dgm:cxn modelId="{DF37B56B-5EBB-4EAB-AEB6-7ADD54301593}" srcId="{9793ECE7-A9AC-4090-9508-7E18513E7274}" destId="{B1B0ABC1-311A-42CC-8736-1749DB9FF85D}" srcOrd="4" destOrd="0" parTransId="{3FE92A7A-F537-4E49-B3F4-EEBF5CE1E756}" sibTransId="{77E1C02F-925D-4BB2-B70E-51F63D138F83}"/>
    <dgm:cxn modelId="{4A6DDE7E-EB24-4B95-983D-1AC007B1E3AA}" type="presOf" srcId="{9793ECE7-A9AC-4090-9508-7E18513E7274}" destId="{07D9A4D3-D7CE-48AA-8063-354B23CA39C5}" srcOrd="0" destOrd="0" presId="urn:microsoft.com/office/officeart/2005/8/layout/matrix1"/>
    <dgm:cxn modelId="{FF28E8D2-BF5E-4C5E-A1A5-4A0B127EFED3}" type="presParOf" srcId="{59F826F8-469A-4A3E-A2A7-A111C0E771F1}" destId="{363FA811-93CA-49BD-B790-DD83E8A042F7}" srcOrd="0" destOrd="0" presId="urn:microsoft.com/office/officeart/2005/8/layout/matrix1"/>
    <dgm:cxn modelId="{7AD93BB0-5346-41E4-87E3-1ADAEA8977DC}" type="presParOf" srcId="{363FA811-93CA-49BD-B790-DD83E8A042F7}" destId="{AC991CD2-46B7-4354-91C7-43E7B9A44A2C}" srcOrd="0" destOrd="0" presId="urn:microsoft.com/office/officeart/2005/8/layout/matrix1"/>
    <dgm:cxn modelId="{9CD7DA35-1E22-4844-99E1-CE569B2E698D}" type="presParOf" srcId="{363FA811-93CA-49BD-B790-DD83E8A042F7}" destId="{D2A7461C-BF20-4F7B-93A8-45491BD3EBE9}" srcOrd="1" destOrd="0" presId="urn:microsoft.com/office/officeart/2005/8/layout/matrix1"/>
    <dgm:cxn modelId="{2BE9BCF3-86B0-432B-B44F-9663EB4B0E55}" type="presParOf" srcId="{363FA811-93CA-49BD-B790-DD83E8A042F7}" destId="{44B6DD91-4C64-4759-833A-C8B81F999294}" srcOrd="2" destOrd="0" presId="urn:microsoft.com/office/officeart/2005/8/layout/matrix1"/>
    <dgm:cxn modelId="{08758C35-D635-4569-BF95-F0DAA55FD3BB}" type="presParOf" srcId="{363FA811-93CA-49BD-B790-DD83E8A042F7}" destId="{0F921CEB-64A0-448D-8A9D-5F77A644CF2C}" srcOrd="3" destOrd="0" presId="urn:microsoft.com/office/officeart/2005/8/layout/matrix1"/>
    <dgm:cxn modelId="{3B66B5DD-4E8C-4B4C-B7E8-7C423665EA39}" type="presParOf" srcId="{363FA811-93CA-49BD-B790-DD83E8A042F7}" destId="{FAD235FB-5B63-4495-807E-EBDAB836D259}" srcOrd="4" destOrd="0" presId="urn:microsoft.com/office/officeart/2005/8/layout/matrix1"/>
    <dgm:cxn modelId="{E12AEE8F-BA60-4AFF-9F83-F15D5D797D6A}" type="presParOf" srcId="{363FA811-93CA-49BD-B790-DD83E8A042F7}" destId="{6C0D512F-BA91-4377-9243-F82E1A974530}" srcOrd="5" destOrd="0" presId="urn:microsoft.com/office/officeart/2005/8/layout/matrix1"/>
    <dgm:cxn modelId="{CA258092-F2CB-4026-B6DB-455051420BD1}" type="presParOf" srcId="{363FA811-93CA-49BD-B790-DD83E8A042F7}" destId="{EA9541C6-7D63-41DA-A135-25F54C0A0717}" srcOrd="6" destOrd="0" presId="urn:microsoft.com/office/officeart/2005/8/layout/matrix1"/>
    <dgm:cxn modelId="{05916402-B370-49F2-BE33-5A0FBFF5795D}" type="presParOf" srcId="{363FA811-93CA-49BD-B790-DD83E8A042F7}" destId="{88BC4F0B-0D30-4C2A-858E-CE8277BC0B11}" srcOrd="7" destOrd="0" presId="urn:microsoft.com/office/officeart/2005/8/layout/matrix1"/>
    <dgm:cxn modelId="{F0C02327-78BD-48A9-840B-CFF87733A842}" type="presParOf" srcId="{59F826F8-469A-4A3E-A2A7-A111C0E771F1}" destId="{07D9A4D3-D7CE-48AA-8063-354B23CA39C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C30B89C3-6F4C-403D-87BB-7721AB0701D9}" type="datetimeFigureOut">
              <a:rPr lang="en-PH" smtClean="0"/>
              <a:pPr/>
              <a:t>1/16/2018</a:t>
            </a:fld>
            <a:endParaRPr lang="en-PH"/>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BD13760A-E313-4D97-BB14-B8048E7ADCA5}" type="slidenum">
              <a:rPr lang="en-PH" smtClean="0"/>
              <a:pPr/>
              <a:t>‹#›</a:t>
            </a:fld>
            <a:endParaRPr lang="en-PH"/>
          </a:p>
        </p:txBody>
      </p:sp>
    </p:spTree>
    <p:extLst>
      <p:ext uri="{BB962C8B-B14F-4D97-AF65-F5344CB8AC3E}">
        <p14:creationId xmlns:p14="http://schemas.microsoft.com/office/powerpoint/2010/main" xmlns="" val="57918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C6523204-FC32-415E-8E99-556B620AFEEA}" type="datetimeFigureOut">
              <a:rPr lang="en-PH" smtClean="0"/>
              <a:pPr/>
              <a:t>1/16/2018</a:t>
            </a:fld>
            <a:endParaRPr lang="en-PH"/>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D49B0959-F065-4D3E-A4ED-49075CFBB1EF}" type="slidenum">
              <a:rPr lang="en-PH" smtClean="0"/>
              <a:pPr/>
              <a:t>‹#›</a:t>
            </a:fld>
            <a:endParaRPr lang="en-PH"/>
          </a:p>
        </p:txBody>
      </p:sp>
    </p:spTree>
    <p:extLst>
      <p:ext uri="{BB962C8B-B14F-4D97-AF65-F5344CB8AC3E}">
        <p14:creationId xmlns:p14="http://schemas.microsoft.com/office/powerpoint/2010/main" xmlns="" val="344507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Recall</a:t>
            </a:r>
            <a:r>
              <a:rPr lang="en-PH" baseline="0" dirty="0" smtClean="0"/>
              <a:t> of the definitions of these terms before you proceed.</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2</a:t>
            </a:fld>
            <a:endParaRPr lang="en-PH"/>
          </a:p>
        </p:txBody>
      </p:sp>
    </p:spTree>
    <p:extLst>
      <p:ext uri="{BB962C8B-B14F-4D97-AF65-F5344CB8AC3E}">
        <p14:creationId xmlns:p14="http://schemas.microsoft.com/office/powerpoint/2010/main" xmlns="" val="218458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Flash this on the screen while the learners prepare their presentation.</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41</a:t>
            </a:fld>
            <a:endParaRPr lang="en-PH"/>
          </a:p>
        </p:txBody>
      </p:sp>
    </p:spTree>
    <p:extLst>
      <p:ext uri="{BB962C8B-B14F-4D97-AF65-F5344CB8AC3E}">
        <p14:creationId xmlns:p14="http://schemas.microsoft.com/office/powerpoint/2010/main" xmlns="" val="70108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Clap three times if the volcano is active but do not clap if the volcano is inactive.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Say</a:t>
            </a:r>
            <a:r>
              <a:rPr lang="en-PH" sz="1200" kern="1200" baseline="0" dirty="0" smtClean="0">
                <a:solidFill>
                  <a:schemeClr val="tx1"/>
                </a:solidFill>
                <a:effectLst/>
                <a:latin typeface="+mn-lt"/>
                <a:ea typeface="+mn-ea"/>
                <a:cs typeface="+mn-cs"/>
              </a:rPr>
              <a:t> the name of the volcanoes one at a time and observe the student responses.</a:t>
            </a:r>
            <a:endParaRPr lang="en-PH"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9B0959-F065-4D3E-A4ED-49075CFBB1EF}" type="slidenum">
              <a:rPr lang="en-PH" smtClean="0"/>
              <a:pPr/>
              <a:t>3</a:t>
            </a:fld>
            <a:endParaRPr lang="en-PH"/>
          </a:p>
        </p:txBody>
      </p:sp>
    </p:spTree>
    <p:extLst>
      <p:ext uri="{BB962C8B-B14F-4D97-AF65-F5344CB8AC3E}">
        <p14:creationId xmlns:p14="http://schemas.microsoft.com/office/powerpoint/2010/main" xmlns="" val="29372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Ask a</a:t>
            </a:r>
            <a:r>
              <a:rPr lang="en-PH" baseline="0" dirty="0" smtClean="0"/>
              <a:t> learner to read each objective to the class.</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5</a:t>
            </a:fld>
            <a:endParaRPr lang="en-PH"/>
          </a:p>
        </p:txBody>
      </p:sp>
    </p:spTree>
    <p:extLst>
      <p:ext uri="{BB962C8B-B14F-4D97-AF65-F5344CB8AC3E}">
        <p14:creationId xmlns:p14="http://schemas.microsoft.com/office/powerpoint/2010/main" xmlns="" val="66595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Tell the learners that they will watch a video. Prior to this, ask them</a:t>
            </a:r>
            <a:r>
              <a:rPr lang="en-PH" baseline="0" dirty="0" smtClean="0"/>
              <a:t> to give reminders on what they are supposed to do while watching a video.</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6</a:t>
            </a:fld>
            <a:endParaRPr lang="en-PH"/>
          </a:p>
        </p:txBody>
      </p:sp>
    </p:spTree>
    <p:extLst>
      <p:ext uri="{BB962C8B-B14F-4D97-AF65-F5344CB8AC3E}">
        <p14:creationId xmlns:p14="http://schemas.microsoft.com/office/powerpoint/2010/main" xmlns="" val="236964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These questions will be asked after watching the video.</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7</a:t>
            </a:fld>
            <a:endParaRPr lang="en-PH"/>
          </a:p>
        </p:txBody>
      </p:sp>
    </p:spTree>
    <p:extLst>
      <p:ext uri="{BB962C8B-B14F-4D97-AF65-F5344CB8AC3E}">
        <p14:creationId xmlns:p14="http://schemas.microsoft.com/office/powerpoint/2010/main" xmlns="" val="372019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Each rock sample has different radiation dose.</a:t>
            </a:r>
          </a:p>
          <a:p>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22</a:t>
            </a:fld>
            <a:endParaRPr lang="en-PH"/>
          </a:p>
        </p:txBody>
      </p:sp>
    </p:spTree>
    <p:extLst>
      <p:ext uri="{BB962C8B-B14F-4D97-AF65-F5344CB8AC3E}">
        <p14:creationId xmlns:p14="http://schemas.microsoft.com/office/powerpoint/2010/main" xmlns="" val="351878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It is not necessary to minimize exposure to igneous rocks since the radiation that they give off is very minimal.</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23</a:t>
            </a:fld>
            <a:endParaRPr lang="en-PH"/>
          </a:p>
        </p:txBody>
      </p:sp>
    </p:spTree>
    <p:extLst>
      <p:ext uri="{BB962C8B-B14F-4D97-AF65-F5344CB8AC3E}">
        <p14:creationId xmlns:p14="http://schemas.microsoft.com/office/powerpoint/2010/main" xmlns="" val="26015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Ask the learners tor </a:t>
            </a:r>
            <a:r>
              <a:rPr lang="en-PH" dirty="0" err="1" smtClean="0"/>
              <a:t>ead</a:t>
            </a:r>
            <a:r>
              <a:rPr lang="en-PH" dirty="0" smtClean="0"/>
              <a:t> this question aloud but let them write down their answer in their notebook. This will be self-checked</a:t>
            </a:r>
            <a:r>
              <a:rPr lang="en-PH" baseline="0" dirty="0" smtClean="0"/>
              <a:t> after reading an article.</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36</a:t>
            </a:fld>
            <a:endParaRPr lang="en-PH"/>
          </a:p>
        </p:txBody>
      </p:sp>
    </p:spTree>
    <p:extLst>
      <p:ext uri="{BB962C8B-B14F-4D97-AF65-F5344CB8AC3E}">
        <p14:creationId xmlns:p14="http://schemas.microsoft.com/office/powerpoint/2010/main" xmlns="" val="66783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Pose this question after the learners have read the article.</a:t>
            </a:r>
            <a:endParaRPr lang="en-PH" dirty="0"/>
          </a:p>
        </p:txBody>
      </p:sp>
      <p:sp>
        <p:nvSpPr>
          <p:cNvPr id="4" name="Slide Number Placeholder 3"/>
          <p:cNvSpPr>
            <a:spLocks noGrp="1"/>
          </p:cNvSpPr>
          <p:nvPr>
            <p:ph type="sldNum" sz="quarter" idx="10"/>
          </p:nvPr>
        </p:nvSpPr>
        <p:spPr/>
        <p:txBody>
          <a:bodyPr/>
          <a:lstStyle/>
          <a:p>
            <a:fld id="{D49B0959-F065-4D3E-A4ED-49075CFBB1EF}" type="slidenum">
              <a:rPr lang="en-PH" smtClean="0"/>
              <a:pPr/>
              <a:t>38</a:t>
            </a:fld>
            <a:endParaRPr lang="en-PH"/>
          </a:p>
        </p:txBody>
      </p:sp>
    </p:spTree>
    <p:extLst>
      <p:ext uri="{BB962C8B-B14F-4D97-AF65-F5344CB8AC3E}">
        <p14:creationId xmlns:p14="http://schemas.microsoft.com/office/powerpoint/2010/main" xmlns="" val="1932869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019676" y="6019801"/>
            <a:ext cx="3971924" cy="771524"/>
          </a:xfrm>
        </p:spPr>
        <p:txBody>
          <a:bodyPr/>
          <a:lstStyle/>
          <a:p>
            <a:endParaRPr lang="en-PH"/>
          </a:p>
        </p:txBody>
      </p:sp>
    </p:spTree>
    <p:extLst>
      <p:ext uri="{BB962C8B-B14F-4D97-AF65-F5344CB8AC3E}">
        <p14:creationId xmlns:p14="http://schemas.microsoft.com/office/powerpoint/2010/main" xmlns="" val="9850886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E840-CCE3-4D7E-A43C-3FD2E41C5D58}" type="datetimeFigureOut">
              <a:rPr lang="en-PH" smtClean="0"/>
              <a:pPr/>
              <a:t>1/16/2018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37657088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E840-CCE3-4D7E-A43C-3FD2E41C5D58}" type="datetimeFigureOut">
              <a:rPr lang="en-PH" smtClean="0"/>
              <a:pPr/>
              <a:t>1/16/2018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974622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E840-CCE3-4D7E-A43C-3FD2E41C5D58}" type="datetimeFigureOut">
              <a:rPr lang="en-PH" smtClean="0"/>
              <a:pPr/>
              <a:t>1/16/2018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20206156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1E840-CCE3-4D7E-A43C-3FD2E41C5D58}" type="datetimeFigureOut">
              <a:rPr lang="en-PH" smtClean="0"/>
              <a:pPr/>
              <a:t>1/16/2018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3484902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1E840-CCE3-4D7E-A43C-3FD2E41C5D58}" type="datetimeFigureOut">
              <a:rPr lang="en-PH" smtClean="0"/>
              <a:pPr/>
              <a:t>1/16/2018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89545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1E840-CCE3-4D7E-A43C-3FD2E41C5D58}" type="datetimeFigureOut">
              <a:rPr lang="en-PH" smtClean="0"/>
              <a:pPr/>
              <a:t>1/16/2018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1598257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A1E840-CCE3-4D7E-A43C-3FD2E41C5D58}" type="datetimeFigureOut">
              <a:rPr lang="en-PH" smtClean="0"/>
              <a:pPr/>
              <a:t>1/16/2018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18567401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E840-CCE3-4D7E-A43C-3FD2E41C5D58}" type="datetimeFigureOut">
              <a:rPr lang="en-PH" smtClean="0"/>
              <a:pPr/>
              <a:t>1/16/2018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19795302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1E840-CCE3-4D7E-A43C-3FD2E41C5D58}" type="datetimeFigureOut">
              <a:rPr lang="en-PH" smtClean="0"/>
              <a:pPr/>
              <a:t>1/16/2018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2968541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1E840-CCE3-4D7E-A43C-3FD2E41C5D58}" type="datetimeFigureOut">
              <a:rPr lang="en-PH" smtClean="0"/>
              <a:pPr/>
              <a:t>1/16/2018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2757918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1E840-CCE3-4D7E-A43C-3FD2E41C5D58}" type="datetimeFigureOut">
              <a:rPr lang="en-PH" smtClean="0"/>
              <a:pPr/>
              <a:t>1/16/2018</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DF4F0-3458-4A4C-BFD6-0FA8399E8A1C}" type="slidenum">
              <a:rPr lang="en-PH" smtClean="0"/>
              <a:pPr/>
              <a:t>‹#›</a:t>
            </a:fld>
            <a:endParaRPr lang="en-PH"/>
          </a:p>
        </p:txBody>
      </p:sp>
    </p:spTree>
    <p:extLst>
      <p:ext uri="{BB962C8B-B14F-4D97-AF65-F5344CB8AC3E}">
        <p14:creationId xmlns:p14="http://schemas.microsoft.com/office/powerpoint/2010/main" xmlns="" val="19062253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Live%20Video%20of%20Mayon%20Volcano%20Eruption%20Day%20to%20Night%20Shots.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PH" dirty="0" smtClean="0"/>
              <a:t>EARTH AND SPACE</a:t>
            </a:r>
            <a:endParaRPr lang="en-PH" dirty="0"/>
          </a:p>
        </p:txBody>
      </p:sp>
      <p:sp>
        <p:nvSpPr>
          <p:cNvPr id="8" name="Subtitle 7"/>
          <p:cNvSpPr>
            <a:spLocks noGrp="1"/>
          </p:cNvSpPr>
          <p:nvPr>
            <p:ph type="subTitle" idx="1"/>
          </p:nvPr>
        </p:nvSpPr>
        <p:spPr/>
        <p:txBody>
          <a:bodyPr/>
          <a:lstStyle/>
          <a:p>
            <a:r>
              <a:rPr lang="en-PH" dirty="0" smtClean="0"/>
              <a:t>VOLCANIC ERUPTION : RADIATION FROM </a:t>
            </a:r>
            <a:r>
              <a:rPr lang="en-PH" dirty="0"/>
              <a:t>IGNEOUS ROCK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3500" y="5454214"/>
            <a:ext cx="1181367" cy="11826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132" y="5389969"/>
            <a:ext cx="1311177" cy="13111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8193" y="5514645"/>
            <a:ext cx="3187613" cy="1061826"/>
          </a:xfrm>
          <a:prstGeom prst="rect">
            <a:avLst/>
          </a:prstGeom>
        </p:spPr>
      </p:pic>
    </p:spTree>
    <p:extLst>
      <p:ext uri="{BB962C8B-B14F-4D97-AF65-F5344CB8AC3E}">
        <p14:creationId xmlns:p14="http://schemas.microsoft.com/office/powerpoint/2010/main" xmlns="" val="3603650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210550" cy="2441575"/>
          </a:xfrm>
        </p:spPr>
        <p:txBody>
          <a:bodyPr>
            <a:normAutofit/>
          </a:bodyPr>
          <a:lstStyle/>
          <a:p>
            <a:pPr>
              <a:buFont typeface="Wingdings" pitchFamily="2" charset="2"/>
              <a:buChar char="v"/>
            </a:pPr>
            <a:r>
              <a:rPr lang="en-PH" sz="4400" dirty="0"/>
              <a:t>To measure and compare the radiation dose of given volcanic rock samples.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638175" y="2286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Objective</a:t>
            </a:r>
            <a:endParaRPr lang="en-PH" b="1" dirty="0">
              <a:latin typeface="+mn-lt"/>
            </a:endParaRPr>
          </a:p>
        </p:txBody>
      </p:sp>
    </p:spTree>
    <p:extLst>
      <p:ext uri="{BB962C8B-B14F-4D97-AF65-F5344CB8AC3E}">
        <p14:creationId xmlns:p14="http://schemas.microsoft.com/office/powerpoint/2010/main" xmlns="" val="166572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4420" y="4042688"/>
            <a:ext cx="2773620" cy="1118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1651" y="3706765"/>
            <a:ext cx="1646823" cy="197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5997" y="1424656"/>
            <a:ext cx="2864396" cy="1890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56986" y="24612600"/>
            <a:ext cx="1178933" cy="2095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2142404" y="1425419"/>
            <a:ext cx="1257652" cy="194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12" name="Title 1"/>
          <p:cNvSpPr txBox="1">
            <a:spLocks/>
          </p:cNvSpPr>
          <p:nvPr/>
        </p:nvSpPr>
        <p:spPr>
          <a:xfrm>
            <a:off x="1355323" y="267036"/>
            <a:ext cx="7886700" cy="788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Materials and equipment</a:t>
            </a:r>
            <a:endParaRPr lang="en-PH" b="1" dirty="0">
              <a:latin typeface="+mn-lt"/>
            </a:endParaRPr>
          </a:p>
        </p:txBody>
      </p:sp>
      <p:sp>
        <p:nvSpPr>
          <p:cNvPr id="5" name="Rectangle 4"/>
          <p:cNvSpPr/>
          <p:nvPr/>
        </p:nvSpPr>
        <p:spPr>
          <a:xfrm>
            <a:off x="357492" y="1935055"/>
            <a:ext cx="1784912" cy="461665"/>
          </a:xfrm>
          <a:prstGeom prst="rect">
            <a:avLst/>
          </a:prstGeom>
        </p:spPr>
        <p:txBody>
          <a:bodyPr wrap="none">
            <a:spAutoFit/>
          </a:bodyPr>
          <a:lstStyle/>
          <a:p>
            <a:pPr marL="114300" indent="0">
              <a:buNone/>
            </a:pPr>
            <a:r>
              <a:rPr lang="en-PH" sz="2400" b="1" dirty="0">
                <a:solidFill>
                  <a:srgbClr val="0070C0"/>
                </a:solidFill>
              </a:rPr>
              <a:t>Hakaru-kun</a:t>
            </a:r>
          </a:p>
        </p:txBody>
      </p:sp>
      <p:sp>
        <p:nvSpPr>
          <p:cNvPr id="6" name="Rectangle 5"/>
          <p:cNvSpPr/>
          <p:nvPr/>
        </p:nvSpPr>
        <p:spPr>
          <a:xfrm>
            <a:off x="4187924" y="1873439"/>
            <a:ext cx="1985865" cy="830997"/>
          </a:xfrm>
          <a:prstGeom prst="rect">
            <a:avLst/>
          </a:prstGeom>
        </p:spPr>
        <p:txBody>
          <a:bodyPr wrap="none">
            <a:spAutoFit/>
          </a:bodyPr>
          <a:lstStyle/>
          <a:p>
            <a:pPr marL="114300" indent="0">
              <a:buNone/>
            </a:pPr>
            <a:r>
              <a:rPr lang="en-PH" sz="2400" b="1" dirty="0">
                <a:solidFill>
                  <a:srgbClr val="0070C0"/>
                </a:solidFill>
              </a:rPr>
              <a:t>Igneous rock </a:t>
            </a:r>
            <a:endParaRPr lang="en-PH" sz="2400" b="1" dirty="0" smtClean="0">
              <a:solidFill>
                <a:srgbClr val="0070C0"/>
              </a:solidFill>
            </a:endParaRPr>
          </a:p>
          <a:p>
            <a:pPr marL="114300" indent="0">
              <a:buNone/>
            </a:pPr>
            <a:r>
              <a:rPr lang="en-PH" sz="2400" b="1" dirty="0" smtClean="0">
                <a:solidFill>
                  <a:srgbClr val="0070C0"/>
                </a:solidFill>
              </a:rPr>
              <a:t>samples </a:t>
            </a:r>
            <a:endParaRPr lang="en-PH" sz="2400" b="1" dirty="0">
              <a:solidFill>
                <a:srgbClr val="0070C0"/>
              </a:solidFill>
            </a:endParaRPr>
          </a:p>
        </p:txBody>
      </p:sp>
      <p:sp>
        <p:nvSpPr>
          <p:cNvPr id="7" name="Rectangle 6"/>
          <p:cNvSpPr/>
          <p:nvPr/>
        </p:nvSpPr>
        <p:spPr>
          <a:xfrm>
            <a:off x="608141" y="4233194"/>
            <a:ext cx="779252" cy="461665"/>
          </a:xfrm>
          <a:prstGeom prst="rect">
            <a:avLst/>
          </a:prstGeom>
        </p:spPr>
        <p:txBody>
          <a:bodyPr wrap="none">
            <a:spAutoFit/>
          </a:bodyPr>
          <a:lstStyle/>
          <a:p>
            <a:pPr marL="114300" indent="0">
              <a:buNone/>
            </a:pPr>
            <a:r>
              <a:rPr lang="en-PH" sz="2400" b="1" dirty="0">
                <a:solidFill>
                  <a:srgbClr val="0070C0"/>
                </a:solidFill>
              </a:rPr>
              <a:t>Pen</a:t>
            </a:r>
          </a:p>
        </p:txBody>
      </p:sp>
      <p:sp>
        <p:nvSpPr>
          <p:cNvPr id="8" name="Rectangle 7"/>
          <p:cNvSpPr/>
          <p:nvPr/>
        </p:nvSpPr>
        <p:spPr>
          <a:xfrm>
            <a:off x="4934319" y="4247435"/>
            <a:ext cx="1587807" cy="461665"/>
          </a:xfrm>
          <a:prstGeom prst="rect">
            <a:avLst/>
          </a:prstGeom>
        </p:spPr>
        <p:txBody>
          <a:bodyPr wrap="none">
            <a:spAutoFit/>
          </a:bodyPr>
          <a:lstStyle/>
          <a:p>
            <a:pPr marL="114300" indent="0">
              <a:buNone/>
            </a:pPr>
            <a:r>
              <a:rPr lang="en-PH" sz="2400" b="1" dirty="0">
                <a:solidFill>
                  <a:srgbClr val="0070C0"/>
                </a:solidFill>
              </a:rPr>
              <a:t>Calculator</a:t>
            </a:r>
          </a:p>
        </p:txBody>
      </p:sp>
    </p:spTree>
    <p:extLst>
      <p:ext uri="{BB962C8B-B14F-4D97-AF65-F5344CB8AC3E}">
        <p14:creationId xmlns:p14="http://schemas.microsoft.com/office/powerpoint/2010/main" xmlns="" val="3068496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5" y="28575"/>
            <a:ext cx="6076950" cy="1325563"/>
          </a:xfrm>
        </p:spPr>
        <p:txBody>
          <a:bodyPr>
            <a:normAutofit/>
          </a:bodyPr>
          <a:lstStyle/>
          <a:p>
            <a:r>
              <a:rPr lang="en-PH" sz="4000" b="1" dirty="0" smtClean="0">
                <a:latin typeface="+mn-lt"/>
              </a:rPr>
              <a:t>Operating the </a:t>
            </a:r>
            <a:r>
              <a:rPr lang="en-PH" sz="4000" b="1" dirty="0" err="1" smtClean="0">
                <a:latin typeface="+mn-lt"/>
              </a:rPr>
              <a:t>hakaru</a:t>
            </a:r>
            <a:r>
              <a:rPr lang="en-PH" sz="4000" b="1" dirty="0" smtClean="0">
                <a:latin typeface="+mn-lt"/>
              </a:rPr>
              <a:t>-kun</a:t>
            </a:r>
            <a:endParaRPr lang="en-PH" sz="4000" b="1" dirty="0">
              <a:latin typeface="+mn-lt"/>
            </a:endParaRPr>
          </a:p>
        </p:txBody>
      </p:sp>
      <p:sp>
        <p:nvSpPr>
          <p:cNvPr id="3" name="Content Placeholder 2"/>
          <p:cNvSpPr>
            <a:spLocks noGrp="1"/>
          </p:cNvSpPr>
          <p:nvPr>
            <p:ph idx="1"/>
          </p:nvPr>
        </p:nvSpPr>
        <p:spPr>
          <a:xfrm>
            <a:off x="750154" y="1377950"/>
            <a:ext cx="8084283" cy="4351338"/>
          </a:xfrm>
        </p:spPr>
        <p:txBody>
          <a:bodyPr>
            <a:normAutofit/>
          </a:bodyPr>
          <a:lstStyle/>
          <a:p>
            <a:pPr lvl="0">
              <a:buFont typeface="Wingdings" pitchFamily="2" charset="2"/>
              <a:buChar char="v"/>
            </a:pPr>
            <a:r>
              <a:rPr lang="en-PH" sz="3000" dirty="0"/>
              <a:t>Press the POWER button to turn on the </a:t>
            </a:r>
            <a:r>
              <a:rPr lang="en-PH" sz="3000" dirty="0" smtClean="0"/>
              <a:t>device.</a:t>
            </a:r>
          </a:p>
          <a:p>
            <a:pPr lvl="0">
              <a:buFont typeface="Wingdings" pitchFamily="2" charset="2"/>
              <a:buChar char="v"/>
            </a:pPr>
            <a:r>
              <a:rPr lang="en-PH" sz="3000" dirty="0" smtClean="0"/>
              <a:t>When </a:t>
            </a:r>
            <a:r>
              <a:rPr lang="en-PH" sz="3000" dirty="0"/>
              <a:t>the “beep” sound is heard, continue to press the button until the number is displayed on the </a:t>
            </a:r>
            <a:r>
              <a:rPr lang="en-PH" sz="3000" dirty="0" smtClean="0"/>
              <a:t>screen.</a:t>
            </a:r>
          </a:p>
          <a:p>
            <a:pPr lvl="0">
              <a:buFont typeface="Wingdings" pitchFamily="2" charset="2"/>
              <a:buChar char="v"/>
            </a:pPr>
            <a:r>
              <a:rPr lang="en-PH" sz="3000" dirty="0" smtClean="0"/>
              <a:t>Wait </a:t>
            </a:r>
            <a:r>
              <a:rPr lang="en-PH" sz="3000" dirty="0"/>
              <a:t>for 60 seconds to stabilize the </a:t>
            </a:r>
            <a:r>
              <a:rPr lang="en-PH" sz="3000" dirty="0" smtClean="0"/>
              <a:t>device.</a:t>
            </a:r>
          </a:p>
          <a:p>
            <a:pPr lvl="0">
              <a:buFont typeface="Wingdings" pitchFamily="2" charset="2"/>
              <a:buChar char="v"/>
            </a:pPr>
            <a:r>
              <a:rPr lang="en-PH" sz="3000" dirty="0" smtClean="0"/>
              <a:t>Measured </a:t>
            </a:r>
            <a:r>
              <a:rPr lang="en-PH" sz="3000" dirty="0"/>
              <a:t>dose rate is displayed after one minute.</a:t>
            </a:r>
          </a:p>
          <a:p>
            <a:endParaRPr lang="en-PH"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542472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58" y="228600"/>
            <a:ext cx="3333750" cy="1325563"/>
          </a:xfrm>
        </p:spPr>
        <p:txBody>
          <a:bodyPr/>
          <a:lstStyle/>
          <a:p>
            <a:r>
              <a:rPr lang="en-PH" b="1" dirty="0" smtClean="0">
                <a:latin typeface="+mn-lt"/>
              </a:rPr>
              <a:t>Procedure</a:t>
            </a:r>
            <a:endParaRPr lang="en-PH" b="1" dirty="0">
              <a:latin typeface="+mn-lt"/>
            </a:endParaRPr>
          </a:p>
        </p:txBody>
      </p:sp>
      <p:sp>
        <p:nvSpPr>
          <p:cNvPr id="3" name="Content Placeholder 2"/>
          <p:cNvSpPr>
            <a:spLocks noGrp="1"/>
          </p:cNvSpPr>
          <p:nvPr>
            <p:ph idx="1"/>
          </p:nvPr>
        </p:nvSpPr>
        <p:spPr>
          <a:xfrm>
            <a:off x="750154" y="1828800"/>
            <a:ext cx="8362950" cy="1984375"/>
          </a:xfrm>
        </p:spPr>
        <p:txBody>
          <a:bodyPr>
            <a:normAutofit lnSpcReduction="10000"/>
          </a:bodyPr>
          <a:lstStyle/>
          <a:p>
            <a:pPr lvl="0">
              <a:buFont typeface="Wingdings" pitchFamily="2" charset="2"/>
              <a:buChar char="v"/>
            </a:pPr>
            <a:r>
              <a:rPr lang="en-PH" sz="3600" dirty="0" smtClean="0"/>
              <a:t> </a:t>
            </a:r>
            <a:r>
              <a:rPr lang="en-PH" sz="3600" dirty="0"/>
              <a:t>Measure the radiation readings outside the room. Do this for five trials and calculate the average. This is the background radiation.</a:t>
            </a:r>
          </a:p>
          <a:p>
            <a:pPr marL="114300" indent="0">
              <a:buNone/>
            </a:pP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692158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34350" cy="2974975"/>
          </a:xfrm>
        </p:spPr>
        <p:txBody>
          <a:bodyPr>
            <a:normAutofit/>
          </a:bodyPr>
          <a:lstStyle/>
          <a:p>
            <a:pPr lvl="0">
              <a:buFont typeface="Wingdings" pitchFamily="2" charset="2"/>
              <a:buChar char="v"/>
            </a:pPr>
            <a:r>
              <a:rPr lang="en-PH" sz="3600" dirty="0" smtClean="0"/>
              <a:t> Proceed </a:t>
            </a:r>
            <a:r>
              <a:rPr lang="en-PH" sz="3600" dirty="0"/>
              <a:t>to the designated area and measure the radiation dose of the provided rock </a:t>
            </a:r>
            <a:r>
              <a:rPr lang="en-PH" sz="3600" dirty="0" smtClean="0"/>
              <a:t>sample using the </a:t>
            </a:r>
            <a:r>
              <a:rPr lang="en-PH" sz="3600" dirty="0" err="1" smtClean="0"/>
              <a:t>Hakaru</a:t>
            </a:r>
            <a:r>
              <a:rPr lang="en-PH" sz="3600" dirty="0" smtClean="0"/>
              <a:t>-kun. </a:t>
            </a:r>
            <a:r>
              <a:rPr lang="en-PH" sz="3600" dirty="0"/>
              <a:t>Do this for five times and calculate the average. Record your data in a </a:t>
            </a:r>
            <a:r>
              <a:rPr lang="en-PH" sz="3600" dirty="0" smtClean="0"/>
              <a:t>table.</a:t>
            </a:r>
            <a:endParaRPr lang="en-PH" sz="3600" dirty="0"/>
          </a:p>
          <a:p>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3336325" y="228600"/>
            <a:ext cx="33337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Procedure</a:t>
            </a:r>
            <a:endParaRPr lang="en-PH" b="1" dirty="0">
              <a:latin typeface="+mn-lt"/>
            </a:endParaRPr>
          </a:p>
        </p:txBody>
      </p:sp>
    </p:spTree>
    <p:extLst>
      <p:ext uri="{BB962C8B-B14F-4D97-AF65-F5344CB8AC3E}">
        <p14:creationId xmlns:p14="http://schemas.microsoft.com/office/powerpoint/2010/main" xmlns="" val="317995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5588"/>
            <a:ext cx="7886700" cy="3275012"/>
          </a:xfrm>
        </p:spPr>
        <p:txBody>
          <a:bodyPr>
            <a:noAutofit/>
          </a:bodyPr>
          <a:lstStyle/>
          <a:p>
            <a:pPr lvl="0">
              <a:buFont typeface="Wingdings" pitchFamily="2" charset="2"/>
              <a:buChar char="v"/>
            </a:pPr>
            <a:r>
              <a:rPr lang="en-PH" sz="3200" dirty="0"/>
              <a:t>Subtract the </a:t>
            </a:r>
            <a:r>
              <a:rPr lang="en-PH" sz="3200" dirty="0" smtClean="0"/>
              <a:t>average background </a:t>
            </a:r>
            <a:r>
              <a:rPr lang="en-PH" sz="3200" dirty="0"/>
              <a:t>reading from the </a:t>
            </a:r>
            <a:r>
              <a:rPr lang="en-PH" sz="3200" dirty="0" smtClean="0"/>
              <a:t>dose rate reading in each trial.</a:t>
            </a:r>
          </a:p>
          <a:p>
            <a:pPr marL="114300" lvl="0" indent="0">
              <a:buNone/>
            </a:pPr>
            <a:endParaRPr lang="en-PH" sz="3200" dirty="0" smtClean="0"/>
          </a:p>
          <a:p>
            <a:pPr lvl="0">
              <a:buFont typeface="Wingdings" pitchFamily="2" charset="2"/>
              <a:buChar char="v"/>
            </a:pPr>
            <a:r>
              <a:rPr lang="en-PH" sz="3200" dirty="0" smtClean="0"/>
              <a:t>Record </a:t>
            </a:r>
            <a:r>
              <a:rPr lang="en-PH" sz="3200" dirty="0"/>
              <a:t>the readings in the data sheet. The average of the five trials </a:t>
            </a:r>
            <a:r>
              <a:rPr lang="en-PH" sz="3200" dirty="0" smtClean="0"/>
              <a:t>is </a:t>
            </a:r>
            <a:r>
              <a:rPr lang="en-PH" sz="3200" dirty="0"/>
              <a:t>the average dose rate on the specified rock sample.</a:t>
            </a:r>
          </a:p>
          <a:p>
            <a:pPr marL="114300" indent="0">
              <a:buNone/>
            </a:pPr>
            <a:endParaRPr lang="en-PH"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3336325" y="228600"/>
            <a:ext cx="33337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Procedure</a:t>
            </a:r>
            <a:endParaRPr lang="en-PH" b="1" dirty="0">
              <a:latin typeface="+mn-lt"/>
            </a:endParaRPr>
          </a:p>
        </p:txBody>
      </p:sp>
    </p:spTree>
    <p:extLst>
      <p:ext uri="{BB962C8B-B14F-4D97-AF65-F5344CB8AC3E}">
        <p14:creationId xmlns:p14="http://schemas.microsoft.com/office/powerpoint/2010/main" xmlns="" val="405743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277" y="1554163"/>
            <a:ext cx="7886700" cy="4351338"/>
          </a:xfrm>
        </p:spPr>
        <p:txBody>
          <a:bodyPr>
            <a:normAutofit/>
          </a:bodyPr>
          <a:lstStyle/>
          <a:p>
            <a:pPr lvl="0">
              <a:buFont typeface="Wingdings" pitchFamily="2" charset="2"/>
              <a:buChar char="v"/>
            </a:pPr>
            <a:r>
              <a:rPr lang="en-PH" sz="4000" dirty="0" smtClean="0"/>
              <a:t> </a:t>
            </a:r>
            <a:r>
              <a:rPr lang="en-PH" sz="4000" dirty="0"/>
              <a:t>Draw the rock </a:t>
            </a:r>
            <a:r>
              <a:rPr lang="en-PH" sz="4000" dirty="0" smtClean="0"/>
              <a:t>sample </a:t>
            </a:r>
            <a:r>
              <a:rPr lang="en-PH" sz="4000" dirty="0"/>
              <a:t>used.</a:t>
            </a:r>
          </a:p>
          <a:p>
            <a:pPr marL="114300" indent="0">
              <a:buNone/>
            </a:pPr>
            <a:endParaRPr lang="en-PH"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3336325" y="228600"/>
            <a:ext cx="33337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Procedure</a:t>
            </a:r>
            <a:endParaRPr lang="en-PH" b="1" dirty="0">
              <a:latin typeface="+mn-lt"/>
            </a:endParaRPr>
          </a:p>
        </p:txBody>
      </p:sp>
    </p:spTree>
    <p:extLst>
      <p:ext uri="{BB962C8B-B14F-4D97-AF65-F5344CB8AC3E}">
        <p14:creationId xmlns:p14="http://schemas.microsoft.com/office/powerpoint/2010/main" xmlns="" val="1991726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4" y="160336"/>
            <a:ext cx="7886700" cy="1325563"/>
          </a:xfrm>
        </p:spPr>
        <p:txBody>
          <a:bodyPr/>
          <a:lstStyle/>
          <a:p>
            <a:r>
              <a:rPr lang="en-PH" b="1" dirty="0" smtClean="0">
                <a:latin typeface="+mn-lt"/>
              </a:rPr>
              <a:t>Data table</a:t>
            </a:r>
            <a:endParaRPr lang="en-PH"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52298304"/>
              </p:ext>
            </p:extLst>
          </p:nvPr>
        </p:nvGraphicFramePr>
        <p:xfrm>
          <a:off x="754917" y="1371600"/>
          <a:ext cx="7924804" cy="3886201"/>
        </p:xfrm>
        <a:graphic>
          <a:graphicData uri="http://schemas.openxmlformats.org/drawingml/2006/table">
            <a:tbl>
              <a:tblPr firstRow="1" firstCol="1" bandRow="1">
                <a:tableStyleId>{5C22544A-7EE6-4342-B048-85BDC9FD1C3A}</a:tableStyleId>
              </a:tblPr>
              <a:tblGrid>
                <a:gridCol w="1599742"/>
                <a:gridCol w="1054177"/>
                <a:gridCol w="1054177"/>
                <a:gridCol w="1054177"/>
                <a:gridCol w="1054177"/>
                <a:gridCol w="1054177"/>
                <a:gridCol w="1054177"/>
              </a:tblGrid>
              <a:tr h="751707">
                <a:tc rowSpan="3">
                  <a:txBody>
                    <a:bodyPr/>
                    <a:lstStyle/>
                    <a:p>
                      <a:pPr marL="0" marR="0" algn="ctr">
                        <a:lnSpc>
                          <a:spcPct val="115000"/>
                        </a:lnSpc>
                        <a:spcBef>
                          <a:spcPts val="0"/>
                        </a:spcBef>
                        <a:spcAft>
                          <a:spcPts val="0"/>
                        </a:spcAft>
                      </a:pPr>
                      <a:r>
                        <a:rPr lang="en-PH" sz="2000" dirty="0">
                          <a:effectLst/>
                        </a:rPr>
                        <a:t>Rock Sample</a:t>
                      </a:r>
                      <a:endParaRPr lang="en-PH" sz="3200" dirty="0">
                        <a:effectLst/>
                        <a:latin typeface="Calibri"/>
                        <a:ea typeface="Calibri"/>
                        <a:cs typeface="Times New Roman"/>
                      </a:endParaRPr>
                    </a:p>
                  </a:txBody>
                  <a:tcPr marL="68580" marR="68580" marT="0" marB="0" anchor="ctr"/>
                </a:tc>
                <a:tc gridSpan="6">
                  <a:txBody>
                    <a:bodyPr/>
                    <a:lstStyle/>
                    <a:p>
                      <a:pPr marL="0" marR="0" algn="ctr">
                        <a:lnSpc>
                          <a:spcPct val="115000"/>
                        </a:lnSpc>
                        <a:spcBef>
                          <a:spcPts val="0"/>
                        </a:spcBef>
                        <a:spcAft>
                          <a:spcPts val="0"/>
                        </a:spcAft>
                      </a:pPr>
                      <a:r>
                        <a:rPr lang="en-PH" sz="2000" dirty="0">
                          <a:effectLst/>
                        </a:rPr>
                        <a:t>Average Dose Rate</a:t>
                      </a:r>
                      <a:endParaRPr lang="en-PH" sz="3200" dirty="0">
                        <a:effectLst/>
                        <a:latin typeface="Calibri"/>
                        <a:ea typeface="Calibri"/>
                        <a:cs typeface="Times New Roman"/>
                      </a:endParaRPr>
                    </a:p>
                  </a:txBody>
                  <a:tcPr marL="68580" marR="68580" marT="0" marB="0" anchor="ct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r>
              <a:tr h="751707">
                <a:tc vMerge="1">
                  <a:txBody>
                    <a:bodyPr/>
                    <a:lstStyle/>
                    <a:p>
                      <a:endParaRPr lang="en-PH"/>
                    </a:p>
                  </a:txBody>
                  <a:tcPr/>
                </a:tc>
                <a:tc gridSpan="6">
                  <a:txBody>
                    <a:bodyPr/>
                    <a:lstStyle/>
                    <a:p>
                      <a:pPr marL="0" marR="0" algn="ctr">
                        <a:lnSpc>
                          <a:spcPct val="115000"/>
                        </a:lnSpc>
                        <a:spcBef>
                          <a:spcPts val="0"/>
                        </a:spcBef>
                        <a:spcAft>
                          <a:spcPts val="0"/>
                        </a:spcAft>
                      </a:pPr>
                      <a:r>
                        <a:rPr lang="en-PH" sz="2000" dirty="0">
                          <a:effectLst/>
                        </a:rPr>
                        <a:t>Trial</a:t>
                      </a:r>
                      <a:endParaRPr lang="en-PH" sz="3200" dirty="0">
                        <a:effectLst/>
                        <a:latin typeface="Calibri"/>
                        <a:ea typeface="Calibri"/>
                        <a:cs typeface="Times New Roman"/>
                      </a:endParaRPr>
                    </a:p>
                  </a:txBody>
                  <a:tcPr marL="68580" marR="68580" marT="0" marB="0" anchor="ct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r>
              <a:tr h="751707">
                <a:tc vMerge="1">
                  <a:txBody>
                    <a:bodyPr/>
                    <a:lstStyle/>
                    <a:p>
                      <a:endParaRPr lang="en-PH"/>
                    </a:p>
                  </a:txBody>
                  <a:tcPr/>
                </a:tc>
                <a:tc>
                  <a:txBody>
                    <a:bodyPr/>
                    <a:lstStyle/>
                    <a:p>
                      <a:pPr marL="0" marR="0" algn="ctr">
                        <a:lnSpc>
                          <a:spcPct val="115000"/>
                        </a:lnSpc>
                        <a:spcBef>
                          <a:spcPts val="0"/>
                        </a:spcBef>
                        <a:spcAft>
                          <a:spcPts val="0"/>
                        </a:spcAft>
                      </a:pPr>
                      <a:r>
                        <a:rPr lang="en-PH" sz="2000">
                          <a:effectLst/>
                        </a:rPr>
                        <a:t>1</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2</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3</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4</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5</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Ave</a:t>
                      </a:r>
                      <a:endParaRPr lang="en-PH" sz="3200">
                        <a:effectLst/>
                        <a:latin typeface="Calibri"/>
                        <a:ea typeface="Calibri"/>
                        <a:cs typeface="Times New Roman"/>
                      </a:endParaRPr>
                    </a:p>
                  </a:txBody>
                  <a:tcPr marL="68580" marR="68580" marT="0" marB="0" anchor="ctr"/>
                </a:tc>
              </a:tr>
              <a:tr h="407770">
                <a:tc>
                  <a:txBody>
                    <a:bodyPr/>
                    <a:lstStyle/>
                    <a:p>
                      <a:pPr marL="0" marR="0">
                        <a:lnSpc>
                          <a:spcPct val="115000"/>
                        </a:lnSpc>
                        <a:spcBef>
                          <a:spcPts val="0"/>
                        </a:spcBef>
                        <a:spcAft>
                          <a:spcPts val="0"/>
                        </a:spcAft>
                      </a:pPr>
                      <a:r>
                        <a:rPr lang="en-PH" sz="2000">
                          <a:effectLst/>
                        </a:rPr>
                        <a:t>andesite</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r>
              <a:tr h="407770">
                <a:tc>
                  <a:txBody>
                    <a:bodyPr/>
                    <a:lstStyle/>
                    <a:p>
                      <a:pPr marL="0" marR="0">
                        <a:lnSpc>
                          <a:spcPct val="115000"/>
                        </a:lnSpc>
                        <a:spcBef>
                          <a:spcPts val="0"/>
                        </a:spcBef>
                        <a:spcAft>
                          <a:spcPts val="0"/>
                        </a:spcAft>
                      </a:pPr>
                      <a:r>
                        <a:rPr lang="en-PH" sz="2000">
                          <a:effectLst/>
                        </a:rPr>
                        <a:t>granite</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r>
              <a:tr h="407770">
                <a:tc>
                  <a:txBody>
                    <a:bodyPr/>
                    <a:lstStyle/>
                    <a:p>
                      <a:pPr marL="0" marR="0">
                        <a:lnSpc>
                          <a:spcPct val="115000"/>
                        </a:lnSpc>
                        <a:spcBef>
                          <a:spcPts val="0"/>
                        </a:spcBef>
                        <a:spcAft>
                          <a:spcPts val="0"/>
                        </a:spcAft>
                      </a:pPr>
                      <a:r>
                        <a:rPr lang="en-PH" sz="2000">
                          <a:effectLst/>
                        </a:rPr>
                        <a:t>peridotite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r>
              <a:tr h="407770">
                <a:tc>
                  <a:txBody>
                    <a:bodyPr/>
                    <a:lstStyle/>
                    <a:p>
                      <a:pPr marL="0" marR="0">
                        <a:lnSpc>
                          <a:spcPct val="115000"/>
                        </a:lnSpc>
                        <a:spcBef>
                          <a:spcPts val="0"/>
                        </a:spcBef>
                        <a:spcAft>
                          <a:spcPts val="0"/>
                        </a:spcAft>
                      </a:pPr>
                      <a:r>
                        <a:rPr lang="en-PH" sz="2000">
                          <a:effectLst/>
                        </a:rPr>
                        <a:t>scoria</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a:effectLst/>
                        </a:rPr>
                        <a:t> </a:t>
                      </a:r>
                      <a:endParaRPr lang="en-PH" sz="3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PH" sz="2000" dirty="0">
                          <a:effectLst/>
                        </a:rPr>
                        <a:t> </a:t>
                      </a:r>
                      <a:endParaRPr lang="en-PH" sz="3200" dirty="0">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40019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886700" cy="1325563"/>
          </a:xfrm>
        </p:spPr>
        <p:txBody>
          <a:bodyPr/>
          <a:lstStyle/>
          <a:p>
            <a:r>
              <a:rPr lang="en-PH" b="1" dirty="0" smtClean="0">
                <a:latin typeface="+mn-lt"/>
              </a:rPr>
              <a:t>Sample data</a:t>
            </a:r>
            <a:endParaRPr lang="en-PH"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10088967"/>
              </p:ext>
            </p:extLst>
          </p:nvPr>
        </p:nvGraphicFramePr>
        <p:xfrm>
          <a:off x="609598" y="1048700"/>
          <a:ext cx="7924804" cy="2662891"/>
        </p:xfrm>
        <a:graphic>
          <a:graphicData uri="http://schemas.openxmlformats.org/drawingml/2006/table">
            <a:tbl>
              <a:tblPr firstRow="1" firstCol="1" bandRow="1">
                <a:tableStyleId>{5C22544A-7EE6-4342-B048-85BDC9FD1C3A}</a:tableStyleId>
              </a:tblPr>
              <a:tblGrid>
                <a:gridCol w="1599742"/>
                <a:gridCol w="1054177"/>
                <a:gridCol w="1054177"/>
                <a:gridCol w="1054177"/>
                <a:gridCol w="1054177"/>
                <a:gridCol w="1054177"/>
                <a:gridCol w="1054177"/>
              </a:tblGrid>
              <a:tr h="751707">
                <a:tc rowSpan="3">
                  <a:txBody>
                    <a:bodyPr/>
                    <a:lstStyle/>
                    <a:p>
                      <a:pPr marL="0" marR="0" algn="ctr">
                        <a:lnSpc>
                          <a:spcPct val="115000"/>
                        </a:lnSpc>
                        <a:spcBef>
                          <a:spcPts val="0"/>
                        </a:spcBef>
                        <a:spcAft>
                          <a:spcPts val="0"/>
                        </a:spcAft>
                      </a:pPr>
                      <a:r>
                        <a:rPr lang="en-PH" sz="2000" dirty="0">
                          <a:effectLst/>
                        </a:rPr>
                        <a:t>Rock Sample</a:t>
                      </a:r>
                      <a:endParaRPr lang="en-PH" sz="3200" dirty="0">
                        <a:effectLst/>
                        <a:latin typeface="Calibri"/>
                        <a:ea typeface="Calibri"/>
                        <a:cs typeface="Times New Roman"/>
                      </a:endParaRPr>
                    </a:p>
                  </a:txBody>
                  <a:tcPr marL="68580" marR="68580" marT="0" marB="0" anchor="ctr"/>
                </a:tc>
                <a:tc gridSpan="6">
                  <a:txBody>
                    <a:bodyPr/>
                    <a:lstStyle/>
                    <a:p>
                      <a:pPr marL="0" marR="0" algn="ctr">
                        <a:lnSpc>
                          <a:spcPct val="115000"/>
                        </a:lnSpc>
                        <a:spcBef>
                          <a:spcPts val="0"/>
                        </a:spcBef>
                        <a:spcAft>
                          <a:spcPts val="0"/>
                        </a:spcAft>
                      </a:pPr>
                      <a:r>
                        <a:rPr lang="en-PH" sz="2000" dirty="0">
                          <a:effectLst/>
                        </a:rPr>
                        <a:t>Average Dose </a:t>
                      </a:r>
                      <a:r>
                        <a:rPr lang="en-PH" sz="2000" dirty="0" smtClean="0">
                          <a:effectLst/>
                        </a:rPr>
                        <a:t>Rate (</a:t>
                      </a:r>
                      <a:r>
                        <a:rPr lang="el-GR" sz="2000" dirty="0" smtClean="0">
                          <a:effectLst/>
                        </a:rPr>
                        <a:t>μ</a:t>
                      </a:r>
                      <a:r>
                        <a:rPr lang="en-PH" sz="2000" dirty="0" err="1" smtClean="0">
                          <a:effectLst/>
                        </a:rPr>
                        <a:t>Sv</a:t>
                      </a:r>
                      <a:r>
                        <a:rPr lang="en-PH" sz="2000" dirty="0" smtClean="0">
                          <a:effectLst/>
                        </a:rPr>
                        <a:t>/h)</a:t>
                      </a:r>
                      <a:endParaRPr lang="en-PH" sz="3200" dirty="0">
                        <a:effectLst/>
                        <a:latin typeface="Calibri"/>
                        <a:ea typeface="Calibri"/>
                        <a:cs typeface="Times New Roman"/>
                      </a:endParaRPr>
                    </a:p>
                  </a:txBody>
                  <a:tcPr marL="68580" marR="68580" marT="0" marB="0" anchor="ct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r>
              <a:tr h="751707">
                <a:tc vMerge="1">
                  <a:txBody>
                    <a:bodyPr/>
                    <a:lstStyle/>
                    <a:p>
                      <a:endParaRPr lang="en-PH"/>
                    </a:p>
                  </a:txBody>
                  <a:tcPr/>
                </a:tc>
                <a:tc gridSpan="6">
                  <a:txBody>
                    <a:bodyPr/>
                    <a:lstStyle/>
                    <a:p>
                      <a:pPr marL="0" marR="0" algn="ctr">
                        <a:lnSpc>
                          <a:spcPct val="115000"/>
                        </a:lnSpc>
                        <a:spcBef>
                          <a:spcPts val="0"/>
                        </a:spcBef>
                        <a:spcAft>
                          <a:spcPts val="0"/>
                        </a:spcAft>
                      </a:pPr>
                      <a:r>
                        <a:rPr lang="en-PH" sz="2000" dirty="0">
                          <a:effectLst/>
                        </a:rPr>
                        <a:t>Trial</a:t>
                      </a:r>
                      <a:endParaRPr lang="en-PH" sz="3200" dirty="0">
                        <a:effectLst/>
                        <a:latin typeface="Calibri"/>
                        <a:ea typeface="Calibri"/>
                        <a:cs typeface="Times New Roman"/>
                      </a:endParaRPr>
                    </a:p>
                  </a:txBody>
                  <a:tcPr marL="68580" marR="68580" marT="0" marB="0" anchor="ct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tr>
              <a:tr h="751707">
                <a:tc vMerge="1">
                  <a:txBody>
                    <a:bodyPr/>
                    <a:lstStyle/>
                    <a:p>
                      <a:endParaRPr lang="en-PH"/>
                    </a:p>
                  </a:txBody>
                  <a:tcPr/>
                </a:tc>
                <a:tc>
                  <a:txBody>
                    <a:bodyPr/>
                    <a:lstStyle/>
                    <a:p>
                      <a:pPr marL="0" marR="0" algn="ctr">
                        <a:lnSpc>
                          <a:spcPct val="115000"/>
                        </a:lnSpc>
                        <a:spcBef>
                          <a:spcPts val="0"/>
                        </a:spcBef>
                        <a:spcAft>
                          <a:spcPts val="0"/>
                        </a:spcAft>
                      </a:pPr>
                      <a:r>
                        <a:rPr lang="en-PH" sz="2000">
                          <a:effectLst/>
                        </a:rPr>
                        <a:t>1</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2</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3</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4</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5</a:t>
                      </a:r>
                      <a:endParaRPr lang="en-PH" sz="3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000">
                          <a:effectLst/>
                        </a:rPr>
                        <a:t>Ave</a:t>
                      </a:r>
                      <a:endParaRPr lang="en-PH" sz="3200">
                        <a:effectLst/>
                        <a:latin typeface="Calibri"/>
                        <a:ea typeface="Calibri"/>
                        <a:cs typeface="Times New Roman"/>
                      </a:endParaRPr>
                    </a:p>
                  </a:txBody>
                  <a:tcPr marL="68580" marR="68580" marT="0" marB="0" anchor="ctr"/>
                </a:tc>
              </a:tr>
              <a:tr h="407770">
                <a:tc>
                  <a:txBody>
                    <a:bodyPr/>
                    <a:lstStyle/>
                    <a:p>
                      <a:pPr marL="0" marR="0">
                        <a:lnSpc>
                          <a:spcPct val="115000"/>
                        </a:lnSpc>
                        <a:spcBef>
                          <a:spcPts val="0"/>
                        </a:spcBef>
                        <a:spcAft>
                          <a:spcPts val="0"/>
                        </a:spcAft>
                      </a:pPr>
                      <a:r>
                        <a:rPr lang="en-PH" sz="2000">
                          <a:effectLst/>
                        </a:rPr>
                        <a:t>andesite</a:t>
                      </a:r>
                      <a:endParaRPr lang="en-PH" sz="3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a:effectLst/>
                        </a:rPr>
                        <a:t> </a:t>
                      </a:r>
                      <a:r>
                        <a:rPr lang="en-PH" sz="2000" dirty="0" smtClean="0">
                          <a:effectLst/>
                        </a:rPr>
                        <a:t>0.2</a:t>
                      </a:r>
                      <a:endParaRPr lang="en-PH" sz="3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smtClean="0">
                          <a:effectLst/>
                        </a:rPr>
                        <a:t>0.2</a:t>
                      </a: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smtClean="0">
                          <a:effectLst/>
                        </a:rPr>
                        <a:t>0.3</a:t>
                      </a: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smtClean="0">
                          <a:effectLst/>
                        </a:rPr>
                        <a:t>0.2</a:t>
                      </a: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smtClean="0">
                          <a:effectLst/>
                        </a:rPr>
                        <a:t>0.3</a:t>
                      </a:r>
                      <a:r>
                        <a:rPr lang="en-PH" sz="2000" dirty="0">
                          <a:effectLst/>
                        </a:rPr>
                        <a:t> </a:t>
                      </a:r>
                      <a:endParaRPr lang="en-PH" sz="3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000" dirty="0" smtClean="0">
                          <a:effectLst/>
                        </a:rPr>
                        <a:t>0.24</a:t>
                      </a:r>
                      <a:r>
                        <a:rPr lang="en-PH" sz="2000" dirty="0">
                          <a:effectLst/>
                        </a:rPr>
                        <a:t> </a:t>
                      </a:r>
                      <a:endParaRPr lang="en-PH" sz="32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762000" y="3733800"/>
            <a:ext cx="7543800" cy="1569660"/>
          </a:xfrm>
          <a:prstGeom prst="rect">
            <a:avLst/>
          </a:prstGeom>
          <a:noFill/>
        </p:spPr>
        <p:txBody>
          <a:bodyPr wrap="square" rtlCol="0">
            <a:spAutoFit/>
          </a:bodyPr>
          <a:lstStyle/>
          <a:p>
            <a:r>
              <a:rPr lang="en-PH" sz="2400" dirty="0" smtClean="0"/>
              <a:t>To get the average dose rate for each rock, use the formula:</a:t>
            </a:r>
          </a:p>
          <a:p>
            <a:endParaRPr lang="en-PH" sz="2400" dirty="0"/>
          </a:p>
          <a:p>
            <a:r>
              <a:rPr lang="en-PH" sz="2400" dirty="0" smtClean="0"/>
              <a:t>(Dose rate reading with the rock in each trial – average background reading)/ no. of trials</a:t>
            </a:r>
            <a:endParaRPr lang="en-PH"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710913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Sample data</a:t>
            </a:r>
            <a:endParaRPr lang="en-PH"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46231437"/>
              </p:ext>
            </p:extLst>
          </p:nvPr>
        </p:nvGraphicFramePr>
        <p:xfrm>
          <a:off x="762000" y="1614085"/>
          <a:ext cx="7619999" cy="2424515"/>
        </p:xfrm>
        <a:graphic>
          <a:graphicData uri="http://schemas.openxmlformats.org/drawingml/2006/table">
            <a:tbl>
              <a:tblPr firstRow="1" firstCol="1" bandRow="1">
                <a:tableStyleId>{5C22544A-7EE6-4342-B048-85BDC9FD1C3A}</a:tableStyleId>
              </a:tblPr>
              <a:tblGrid>
                <a:gridCol w="1332649"/>
                <a:gridCol w="1130119"/>
                <a:gridCol w="1251637"/>
                <a:gridCol w="1301055"/>
                <a:gridCol w="1312396"/>
                <a:gridCol w="1292143"/>
              </a:tblGrid>
              <a:tr h="1581321">
                <a:tc>
                  <a:txBody>
                    <a:bodyPr/>
                    <a:lstStyle/>
                    <a:p>
                      <a:pPr marL="0" marR="0" algn="ctr">
                        <a:lnSpc>
                          <a:spcPct val="115000"/>
                        </a:lnSpc>
                        <a:spcBef>
                          <a:spcPts val="0"/>
                        </a:spcBef>
                        <a:spcAft>
                          <a:spcPts val="0"/>
                        </a:spcAft>
                      </a:pPr>
                      <a:r>
                        <a:rPr lang="en-PH" sz="2400" dirty="0">
                          <a:solidFill>
                            <a:schemeClr val="tx1"/>
                          </a:solidFill>
                          <a:effectLst/>
                        </a:rPr>
                        <a:t>Rock Sample</a:t>
                      </a:r>
                      <a:endParaRPr lang="en-PH" sz="3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PH" sz="2000" dirty="0" smtClean="0">
                        <a:solidFill>
                          <a:schemeClr val="tx1"/>
                        </a:solidFill>
                        <a:effectLst/>
                      </a:endParaRPr>
                    </a:p>
                    <a:p>
                      <a:pPr marL="0" marR="0" algn="ctr">
                        <a:lnSpc>
                          <a:spcPct val="115000"/>
                        </a:lnSpc>
                        <a:spcBef>
                          <a:spcPts val="0"/>
                        </a:spcBef>
                        <a:spcAft>
                          <a:spcPts val="0"/>
                        </a:spcAft>
                      </a:pPr>
                      <a:r>
                        <a:rPr lang="en-PH" sz="2000" dirty="0" smtClean="0">
                          <a:solidFill>
                            <a:schemeClr val="tx1"/>
                          </a:solidFill>
                          <a:effectLst/>
                        </a:rPr>
                        <a:t>Average </a:t>
                      </a:r>
                      <a:r>
                        <a:rPr lang="en-PH" sz="2000" dirty="0">
                          <a:solidFill>
                            <a:schemeClr val="tx1"/>
                          </a:solidFill>
                          <a:effectLst/>
                        </a:rPr>
                        <a:t>Dose Rate</a:t>
                      </a:r>
                      <a:endParaRPr lang="en-PH" sz="32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a:solidFill>
                            <a:schemeClr val="tx1"/>
                          </a:solidFill>
                          <a:effectLst/>
                        </a:rPr>
                        <a:t>Daily Dose </a:t>
                      </a:r>
                      <a:r>
                        <a:rPr lang="en-PH" sz="2400" dirty="0" smtClean="0">
                          <a:solidFill>
                            <a:schemeClr val="tx1"/>
                          </a:solidFill>
                          <a:effectLst/>
                        </a:rPr>
                        <a:t>Rate </a:t>
                      </a:r>
                    </a:p>
                    <a:p>
                      <a:pPr marL="0" marR="0" algn="ctr">
                        <a:lnSpc>
                          <a:spcPct val="115000"/>
                        </a:lnSpc>
                        <a:spcBef>
                          <a:spcPts val="0"/>
                        </a:spcBef>
                        <a:spcAft>
                          <a:spcPts val="0"/>
                        </a:spcAft>
                      </a:pPr>
                      <a:r>
                        <a:rPr lang="en-PH" sz="2400" dirty="0" smtClean="0">
                          <a:solidFill>
                            <a:schemeClr val="tx1"/>
                          </a:solidFill>
                          <a:effectLst/>
                        </a:rPr>
                        <a:t>(2 </a:t>
                      </a:r>
                      <a:r>
                        <a:rPr lang="en-PH" sz="2400" dirty="0" err="1" smtClean="0">
                          <a:solidFill>
                            <a:schemeClr val="tx1"/>
                          </a:solidFill>
                          <a:effectLst/>
                        </a:rPr>
                        <a:t>hrs</a:t>
                      </a:r>
                      <a:r>
                        <a:rPr lang="en-PH" sz="2400" dirty="0" smtClean="0">
                          <a:solidFill>
                            <a:schemeClr val="tx1"/>
                          </a:solidFill>
                          <a:effectLst/>
                        </a:rPr>
                        <a:t>)</a:t>
                      </a:r>
                      <a:endParaRPr lang="en-PH" sz="3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400" dirty="0">
                          <a:solidFill>
                            <a:schemeClr val="tx1"/>
                          </a:solidFill>
                          <a:effectLst/>
                        </a:rPr>
                        <a:t>Weekly Dose </a:t>
                      </a:r>
                      <a:r>
                        <a:rPr lang="en-PH" sz="2400" dirty="0" smtClean="0">
                          <a:solidFill>
                            <a:schemeClr val="tx1"/>
                          </a:solidFill>
                          <a:effectLst/>
                        </a:rPr>
                        <a:t>Rate</a:t>
                      </a:r>
                    </a:p>
                    <a:p>
                      <a:pPr marL="0" marR="0" algn="ctr">
                        <a:lnSpc>
                          <a:spcPct val="115000"/>
                        </a:lnSpc>
                        <a:spcBef>
                          <a:spcPts val="0"/>
                        </a:spcBef>
                        <a:spcAft>
                          <a:spcPts val="0"/>
                        </a:spcAft>
                      </a:pPr>
                      <a:r>
                        <a:rPr lang="en-PH" sz="2400" dirty="0" smtClean="0">
                          <a:solidFill>
                            <a:schemeClr val="tx1"/>
                          </a:solidFill>
                          <a:effectLst/>
                          <a:latin typeface="Calibri"/>
                          <a:ea typeface="Calibri"/>
                          <a:cs typeface="Times New Roman"/>
                        </a:rPr>
                        <a:t>(5 days)</a:t>
                      </a:r>
                      <a:endParaRPr lang="en-PH" sz="3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400" dirty="0">
                          <a:solidFill>
                            <a:schemeClr val="tx1"/>
                          </a:solidFill>
                          <a:effectLst/>
                        </a:rPr>
                        <a:t>Monthly Dose </a:t>
                      </a:r>
                      <a:r>
                        <a:rPr lang="en-PH" sz="2400" dirty="0" smtClean="0">
                          <a:solidFill>
                            <a:schemeClr val="tx1"/>
                          </a:solidFill>
                          <a:effectLst/>
                        </a:rPr>
                        <a:t>Rate</a:t>
                      </a:r>
                    </a:p>
                    <a:p>
                      <a:pPr marL="0" marR="0" algn="ctr">
                        <a:lnSpc>
                          <a:spcPct val="115000"/>
                        </a:lnSpc>
                        <a:spcBef>
                          <a:spcPts val="0"/>
                        </a:spcBef>
                        <a:spcAft>
                          <a:spcPts val="0"/>
                        </a:spcAft>
                      </a:pPr>
                      <a:r>
                        <a:rPr lang="en-PH" sz="2400" dirty="0" smtClean="0">
                          <a:solidFill>
                            <a:schemeClr val="tx1"/>
                          </a:solidFill>
                          <a:effectLst/>
                          <a:latin typeface="Calibri"/>
                          <a:ea typeface="Calibri"/>
                          <a:cs typeface="Times New Roman"/>
                        </a:rPr>
                        <a:t>(4 </a:t>
                      </a:r>
                      <a:r>
                        <a:rPr lang="en-PH" sz="2400" dirty="0" err="1" smtClean="0">
                          <a:solidFill>
                            <a:schemeClr val="tx1"/>
                          </a:solidFill>
                          <a:effectLst/>
                          <a:latin typeface="Calibri"/>
                          <a:ea typeface="Calibri"/>
                          <a:cs typeface="Times New Roman"/>
                        </a:rPr>
                        <a:t>wks</a:t>
                      </a:r>
                      <a:r>
                        <a:rPr lang="en-PH" sz="2400" dirty="0" smtClean="0">
                          <a:solidFill>
                            <a:schemeClr val="tx1"/>
                          </a:solidFill>
                          <a:effectLst/>
                          <a:latin typeface="Calibri"/>
                          <a:ea typeface="Calibri"/>
                          <a:cs typeface="Times New Roman"/>
                        </a:rPr>
                        <a:t>)</a:t>
                      </a:r>
                      <a:endParaRPr lang="en-PH" sz="36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PH" sz="2400" dirty="0">
                          <a:solidFill>
                            <a:schemeClr val="tx1"/>
                          </a:solidFill>
                          <a:effectLst/>
                        </a:rPr>
                        <a:t>Annual Dose </a:t>
                      </a:r>
                      <a:r>
                        <a:rPr lang="en-PH" sz="2400" dirty="0" smtClean="0">
                          <a:solidFill>
                            <a:schemeClr val="tx1"/>
                          </a:solidFill>
                          <a:effectLst/>
                        </a:rPr>
                        <a:t>Rate </a:t>
                      </a:r>
                    </a:p>
                    <a:p>
                      <a:pPr marL="0" marR="0" algn="ctr">
                        <a:lnSpc>
                          <a:spcPct val="115000"/>
                        </a:lnSpc>
                        <a:spcBef>
                          <a:spcPts val="0"/>
                        </a:spcBef>
                        <a:spcAft>
                          <a:spcPts val="0"/>
                        </a:spcAft>
                      </a:pPr>
                      <a:r>
                        <a:rPr lang="en-PH" sz="2400" dirty="0" smtClean="0">
                          <a:solidFill>
                            <a:schemeClr val="tx1"/>
                          </a:solidFill>
                          <a:effectLst/>
                        </a:rPr>
                        <a:t>(10 </a:t>
                      </a:r>
                      <a:r>
                        <a:rPr lang="en-PH" sz="2400" dirty="0" err="1" smtClean="0">
                          <a:solidFill>
                            <a:schemeClr val="tx1"/>
                          </a:solidFill>
                          <a:effectLst/>
                        </a:rPr>
                        <a:t>mos</a:t>
                      </a:r>
                      <a:r>
                        <a:rPr lang="en-PH" sz="2400" dirty="0" smtClean="0">
                          <a:solidFill>
                            <a:schemeClr val="tx1"/>
                          </a:solidFill>
                          <a:effectLst/>
                        </a:rPr>
                        <a:t>)</a:t>
                      </a:r>
                      <a:endParaRPr lang="en-PH" sz="3600" dirty="0">
                        <a:solidFill>
                          <a:schemeClr val="tx1"/>
                        </a:solidFill>
                        <a:effectLst/>
                        <a:latin typeface="Calibri"/>
                        <a:ea typeface="Calibri"/>
                        <a:cs typeface="Times New Roman"/>
                      </a:endParaRPr>
                    </a:p>
                  </a:txBody>
                  <a:tcPr marL="68580" marR="68580" marT="0" marB="0" anchor="ctr"/>
                </a:tc>
              </a:tr>
              <a:tr h="766720">
                <a:tc>
                  <a:txBody>
                    <a:bodyPr/>
                    <a:lstStyle/>
                    <a:p>
                      <a:pPr marL="0" marR="0" algn="ctr">
                        <a:lnSpc>
                          <a:spcPct val="115000"/>
                        </a:lnSpc>
                        <a:spcBef>
                          <a:spcPts val="0"/>
                        </a:spcBef>
                        <a:spcAft>
                          <a:spcPts val="0"/>
                        </a:spcAft>
                      </a:pPr>
                      <a:r>
                        <a:rPr lang="en-PH" sz="2400" dirty="0">
                          <a:solidFill>
                            <a:schemeClr val="tx1"/>
                          </a:solidFill>
                          <a:effectLst/>
                        </a:rPr>
                        <a:t>andesite</a:t>
                      </a:r>
                      <a:endParaRPr lang="en-PH" sz="3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smtClean="0">
                          <a:solidFill>
                            <a:schemeClr val="tx1"/>
                          </a:solidFill>
                          <a:effectLst/>
                        </a:rPr>
                        <a:t>0.24</a:t>
                      </a:r>
                      <a:r>
                        <a:rPr lang="en-PH" sz="2400" dirty="0">
                          <a:solidFill>
                            <a:schemeClr val="tx1"/>
                          </a:solidFill>
                          <a:effectLst/>
                        </a:rPr>
                        <a:t> </a:t>
                      </a:r>
                      <a:endParaRPr lang="en-PH" sz="3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smtClean="0">
                          <a:solidFill>
                            <a:schemeClr val="tx1"/>
                          </a:solidFill>
                          <a:effectLst/>
                          <a:latin typeface="+mn-lt"/>
                          <a:ea typeface="+mn-ea"/>
                          <a:cs typeface="+mn-cs"/>
                        </a:rPr>
                        <a:t>0.48</a:t>
                      </a:r>
                      <a:endParaRPr lang="en-PH" sz="3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smtClean="0">
                          <a:solidFill>
                            <a:schemeClr val="tx1"/>
                          </a:solidFill>
                          <a:effectLst/>
                        </a:rPr>
                        <a:t>2.4</a:t>
                      </a:r>
                      <a:endParaRPr lang="en-PH" sz="3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smtClean="0">
                          <a:solidFill>
                            <a:schemeClr val="tx1"/>
                          </a:solidFill>
                          <a:effectLst/>
                        </a:rPr>
                        <a:t>9.6</a:t>
                      </a:r>
                      <a:endParaRPr lang="en-PH" sz="3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PH" sz="2400" dirty="0" smtClean="0">
                          <a:solidFill>
                            <a:schemeClr val="tx1"/>
                          </a:solidFill>
                          <a:effectLst/>
                        </a:rPr>
                        <a:t>96</a:t>
                      </a:r>
                      <a:endParaRPr lang="en-PH" sz="3600" dirty="0">
                        <a:solidFill>
                          <a:schemeClr val="tx1"/>
                        </a:solidFill>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64095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Recall</a:t>
            </a:r>
            <a:endParaRPr lang="en-PH" b="1" dirty="0">
              <a:latin typeface="+mn-lt"/>
            </a:endParaRPr>
          </a:p>
        </p:txBody>
      </p:sp>
      <p:sp>
        <p:nvSpPr>
          <p:cNvPr id="3" name="Content Placeholder 2"/>
          <p:cNvSpPr>
            <a:spLocks noGrp="1"/>
          </p:cNvSpPr>
          <p:nvPr>
            <p:ph idx="1"/>
          </p:nvPr>
        </p:nvSpPr>
        <p:spPr>
          <a:xfrm>
            <a:off x="628650" y="1825625"/>
            <a:ext cx="7886700" cy="2746375"/>
          </a:xfrm>
        </p:spPr>
        <p:txBody>
          <a:bodyPr>
            <a:normAutofit/>
          </a:bodyPr>
          <a:lstStyle/>
          <a:p>
            <a:pPr>
              <a:buFont typeface="Wingdings" panose="05000000000000000000" pitchFamily="2" charset="2"/>
              <a:buChar char="Ø"/>
            </a:pPr>
            <a:r>
              <a:rPr lang="en-PH" sz="3600" dirty="0"/>
              <a:t>When do we say that a volcano is active? </a:t>
            </a:r>
          </a:p>
          <a:p>
            <a:pPr>
              <a:buFont typeface="Wingdings" panose="05000000000000000000" pitchFamily="2" charset="2"/>
              <a:buChar char="Ø"/>
            </a:pPr>
            <a:endParaRPr lang="en-PH" sz="3600" dirty="0" smtClean="0"/>
          </a:p>
          <a:p>
            <a:pPr>
              <a:buFont typeface="Wingdings" panose="05000000000000000000" pitchFamily="2" charset="2"/>
              <a:buChar char="Ø"/>
            </a:pPr>
            <a:r>
              <a:rPr lang="en-PH" sz="3600" dirty="0" smtClean="0"/>
              <a:t>When </a:t>
            </a:r>
            <a:r>
              <a:rPr lang="en-PH" sz="3600" dirty="0"/>
              <a:t>do we say that it is inactive?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37135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660"/>
            <a:ext cx="7886700" cy="1325563"/>
          </a:xfrm>
        </p:spPr>
        <p:txBody>
          <a:bodyPr/>
          <a:lstStyle/>
          <a:p>
            <a:r>
              <a:rPr lang="en-PH" b="1" dirty="0" smtClean="0">
                <a:latin typeface="+mn-lt"/>
              </a:rPr>
              <a:t>Experiment time</a:t>
            </a:r>
            <a:endParaRPr lang="en-PH" b="1" dirty="0">
              <a:latin typeface="+mn-lt"/>
            </a:endParaRPr>
          </a:p>
        </p:txBody>
      </p:sp>
      <p:sp>
        <p:nvSpPr>
          <p:cNvPr id="3" name="Content Placeholder 2"/>
          <p:cNvSpPr>
            <a:spLocks noGrp="1"/>
          </p:cNvSpPr>
          <p:nvPr>
            <p:ph idx="1"/>
          </p:nvPr>
        </p:nvSpPr>
        <p:spPr>
          <a:xfrm>
            <a:off x="609600" y="1295400"/>
            <a:ext cx="8305800" cy="3840162"/>
          </a:xfrm>
        </p:spPr>
        <p:txBody>
          <a:bodyPr>
            <a:normAutofit lnSpcReduction="10000"/>
          </a:bodyPr>
          <a:lstStyle/>
          <a:p>
            <a:r>
              <a:rPr lang="en-PH" sz="3600" dirty="0" smtClean="0"/>
              <a:t>Checking </a:t>
            </a:r>
            <a:r>
              <a:rPr lang="en-PH" sz="3600" dirty="0"/>
              <a:t>the background area</a:t>
            </a:r>
          </a:p>
          <a:p>
            <a:r>
              <a:rPr lang="en-PH" sz="3600" dirty="0" smtClean="0"/>
              <a:t>Measuring </a:t>
            </a:r>
            <a:r>
              <a:rPr lang="en-PH" sz="3600" dirty="0"/>
              <a:t>the radiation dose of rock samples</a:t>
            </a:r>
          </a:p>
          <a:p>
            <a:r>
              <a:rPr lang="en-PH" sz="3600" dirty="0" smtClean="0"/>
              <a:t>Computation </a:t>
            </a:r>
            <a:r>
              <a:rPr lang="en-PH" sz="3600" dirty="0"/>
              <a:t>of radiation based on exposure</a:t>
            </a:r>
          </a:p>
          <a:p>
            <a:r>
              <a:rPr lang="en-PH" sz="3600" dirty="0" smtClean="0"/>
              <a:t>Preparation </a:t>
            </a:r>
            <a:r>
              <a:rPr lang="en-PH" sz="3600" dirty="0"/>
              <a:t>of </a:t>
            </a:r>
            <a:r>
              <a:rPr lang="en-PH" sz="3600" dirty="0" smtClean="0"/>
              <a:t>worksheets and data for presentation</a:t>
            </a: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36000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940" y="2286000"/>
            <a:ext cx="7620000" cy="1143000"/>
          </a:xfrm>
        </p:spPr>
        <p:txBody>
          <a:bodyPr>
            <a:normAutofit/>
          </a:bodyPr>
          <a:lstStyle/>
          <a:p>
            <a:pPr algn="ctr"/>
            <a:r>
              <a:rPr lang="en-PH" sz="4800" b="1" dirty="0" smtClean="0">
                <a:latin typeface="+mn-lt"/>
              </a:rPr>
              <a:t>Group Output </a:t>
            </a:r>
            <a:r>
              <a:rPr lang="en-PH" sz="4800" b="1" dirty="0">
                <a:latin typeface="+mn-lt"/>
              </a:rPr>
              <a:t>P</a:t>
            </a:r>
            <a:r>
              <a:rPr lang="en-PH" sz="4800" b="1" dirty="0" smtClean="0">
                <a:latin typeface="+mn-lt"/>
              </a:rPr>
              <a:t>resentation</a:t>
            </a:r>
            <a:endParaRPr lang="en-PH" sz="4800"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157729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Guide Questions:</a:t>
            </a:r>
            <a:endParaRPr lang="en-PH" b="1" dirty="0">
              <a:latin typeface="+mn-lt"/>
            </a:endParaRPr>
          </a:p>
        </p:txBody>
      </p:sp>
      <p:sp>
        <p:nvSpPr>
          <p:cNvPr id="3" name="Content Placeholder 2"/>
          <p:cNvSpPr>
            <a:spLocks noGrp="1"/>
          </p:cNvSpPr>
          <p:nvPr>
            <p:ph idx="1"/>
          </p:nvPr>
        </p:nvSpPr>
        <p:spPr>
          <a:xfrm>
            <a:off x="628650" y="1825625"/>
            <a:ext cx="8286750" cy="2365375"/>
          </a:xfrm>
        </p:spPr>
        <p:txBody>
          <a:bodyPr>
            <a:normAutofit/>
          </a:bodyPr>
          <a:lstStyle/>
          <a:p>
            <a:r>
              <a:rPr lang="en-PH" sz="4400" dirty="0"/>
              <a:t>How will you describe the radiation dose from rock samples?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414557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Guide Questions:</a:t>
            </a:r>
            <a:endParaRPr lang="en-PH" b="1" dirty="0">
              <a:latin typeface="+mn-lt"/>
            </a:endParaRPr>
          </a:p>
        </p:txBody>
      </p:sp>
      <p:sp>
        <p:nvSpPr>
          <p:cNvPr id="3" name="Content Placeholder 2"/>
          <p:cNvSpPr>
            <a:spLocks noGrp="1"/>
          </p:cNvSpPr>
          <p:nvPr>
            <p:ph idx="1"/>
          </p:nvPr>
        </p:nvSpPr>
        <p:spPr>
          <a:xfrm>
            <a:off x="628650" y="1690689"/>
            <a:ext cx="8210550" cy="3508375"/>
          </a:xfrm>
        </p:spPr>
        <p:txBody>
          <a:bodyPr>
            <a:normAutofit/>
          </a:bodyPr>
          <a:lstStyle/>
          <a:p>
            <a:r>
              <a:rPr lang="en-PH" sz="4400" dirty="0"/>
              <a:t>Based on the computed radiation dose, is it necessary to minimize the exposure to igneous rocks?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587607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940" y="493137"/>
            <a:ext cx="7620000" cy="1143000"/>
          </a:xfrm>
        </p:spPr>
        <p:txBody>
          <a:bodyPr>
            <a:normAutofit/>
          </a:bodyPr>
          <a:lstStyle/>
          <a:p>
            <a:pPr algn="ctr"/>
            <a:r>
              <a:rPr lang="en-PH" b="1" dirty="0" smtClean="0">
                <a:latin typeface="+mn-lt"/>
              </a:rPr>
              <a:t>Radiation </a:t>
            </a:r>
            <a:r>
              <a:rPr lang="en-PH" b="1" dirty="0" err="1" smtClean="0">
                <a:latin typeface="+mn-lt"/>
              </a:rPr>
              <a:t>dosimetry</a:t>
            </a:r>
            <a:endParaRPr lang="en-PH" b="1" dirty="0">
              <a:latin typeface="+mn-l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190750" y="1971675"/>
            <a:ext cx="4762500" cy="291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568839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940" y="1364894"/>
            <a:ext cx="8111610" cy="1870869"/>
          </a:xfrm>
        </p:spPr>
        <p:txBody>
          <a:bodyPr>
            <a:normAutofit/>
          </a:bodyPr>
          <a:lstStyle/>
          <a:p>
            <a:pPr>
              <a:buFont typeface="Wingdings" pitchFamily="2" charset="2"/>
              <a:buChar char="v"/>
            </a:pPr>
            <a:r>
              <a:rPr lang="en-PH" sz="3600" dirty="0" smtClean="0"/>
              <a:t> Defined as the quantitative description of the effect of radiation on living tissue.</a:t>
            </a:r>
            <a:endParaRPr lang="en-PH" sz="3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1712" y="2743200"/>
            <a:ext cx="4600575" cy="257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9" name="Title 1"/>
          <p:cNvSpPr>
            <a:spLocks noGrp="1"/>
          </p:cNvSpPr>
          <p:nvPr>
            <p:ph type="title"/>
          </p:nvPr>
        </p:nvSpPr>
        <p:spPr>
          <a:xfrm>
            <a:off x="860940" y="339725"/>
            <a:ext cx="7620000" cy="1143000"/>
          </a:xfrm>
        </p:spPr>
        <p:txBody>
          <a:bodyPr>
            <a:normAutofit/>
          </a:bodyPr>
          <a:lstStyle/>
          <a:p>
            <a:pPr algn="ctr"/>
            <a:r>
              <a:rPr lang="en-PH" b="1" dirty="0" smtClean="0">
                <a:latin typeface="+mn-lt"/>
              </a:rPr>
              <a:t>Radiation </a:t>
            </a:r>
            <a:r>
              <a:rPr lang="en-PH" b="1" dirty="0" err="1" smtClean="0">
                <a:latin typeface="+mn-lt"/>
              </a:rPr>
              <a:t>dosimetry</a:t>
            </a:r>
            <a:endParaRPr lang="en-PH" b="1" dirty="0">
              <a:latin typeface="+mn-lt"/>
            </a:endParaRPr>
          </a:p>
        </p:txBody>
      </p:sp>
    </p:spTree>
    <p:extLst>
      <p:ext uri="{BB962C8B-B14F-4D97-AF65-F5344CB8AC3E}">
        <p14:creationId xmlns:p14="http://schemas.microsoft.com/office/powerpoint/2010/main" xmlns="" val="1655754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3337"/>
            <a:ext cx="7886700" cy="1325563"/>
          </a:xfrm>
        </p:spPr>
        <p:txBody>
          <a:bodyPr/>
          <a:lstStyle/>
          <a:p>
            <a:r>
              <a:rPr lang="en-PH" b="1" dirty="0" err="1" smtClean="0">
                <a:latin typeface="+mn-lt"/>
              </a:rPr>
              <a:t>Dosimetric</a:t>
            </a:r>
            <a:r>
              <a:rPr lang="en-PH" b="1" dirty="0" smtClean="0">
                <a:latin typeface="+mn-lt"/>
              </a:rPr>
              <a:t> quantities</a:t>
            </a:r>
            <a:endParaRPr lang="en-PH" b="1" dirty="0">
              <a:latin typeface="+mn-lt"/>
            </a:endParaRPr>
          </a:p>
        </p:txBody>
      </p:sp>
      <p:sp>
        <p:nvSpPr>
          <p:cNvPr id="3" name="Content Placeholder 2"/>
          <p:cNvSpPr>
            <a:spLocks noGrp="1"/>
          </p:cNvSpPr>
          <p:nvPr>
            <p:ph idx="1"/>
          </p:nvPr>
        </p:nvSpPr>
        <p:spPr>
          <a:xfrm>
            <a:off x="554892" y="1787525"/>
            <a:ext cx="4114800" cy="5029200"/>
          </a:xfrm>
        </p:spPr>
        <p:txBody>
          <a:bodyPr>
            <a:normAutofit/>
          </a:bodyPr>
          <a:lstStyle/>
          <a:p>
            <a:pPr>
              <a:buFont typeface="Wingdings" pitchFamily="2" charset="2"/>
              <a:buChar char="v"/>
            </a:pPr>
            <a:r>
              <a:rPr lang="en-PH" sz="3600" dirty="0" smtClean="0"/>
              <a:t> Absorbed dose</a:t>
            </a:r>
          </a:p>
          <a:p>
            <a:pPr>
              <a:buFont typeface="Wingdings" pitchFamily="2" charset="2"/>
              <a:buChar char="v"/>
            </a:pPr>
            <a:r>
              <a:rPr lang="en-PH" sz="3600" dirty="0" smtClean="0"/>
              <a:t> Equivalent dose</a:t>
            </a:r>
          </a:p>
          <a:p>
            <a:pPr>
              <a:buFont typeface="Wingdings" pitchFamily="2" charset="2"/>
              <a:buChar char="v"/>
            </a:pPr>
            <a:r>
              <a:rPr lang="en-PH" sz="3600" dirty="0" smtClean="0"/>
              <a:t> Effective dose</a:t>
            </a:r>
            <a:endParaRPr lang="en-PH"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2925" y="1333500"/>
            <a:ext cx="4551189"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442387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Absorbed dose</a:t>
            </a:r>
            <a:endParaRPr lang="en-PH" b="1" dirty="0">
              <a:latin typeface="+mn-lt"/>
            </a:endParaRPr>
          </a:p>
        </p:txBody>
      </p:sp>
      <p:sp>
        <p:nvSpPr>
          <p:cNvPr id="3" name="Content Placeholder 2"/>
          <p:cNvSpPr>
            <a:spLocks noGrp="1"/>
          </p:cNvSpPr>
          <p:nvPr>
            <p:ph idx="1"/>
          </p:nvPr>
        </p:nvSpPr>
        <p:spPr>
          <a:xfrm>
            <a:off x="628650" y="1825625"/>
            <a:ext cx="7886700" cy="2746375"/>
          </a:xfrm>
        </p:spPr>
        <p:txBody>
          <a:bodyPr>
            <a:normAutofit/>
          </a:bodyPr>
          <a:lstStyle/>
          <a:p>
            <a:pPr>
              <a:buFont typeface="Wingdings" pitchFamily="2" charset="2"/>
              <a:buChar char="v"/>
            </a:pPr>
            <a:r>
              <a:rPr lang="en-PH" sz="2800" dirty="0" smtClean="0"/>
              <a:t> is a physical quantity to  measure the radiation energy absorbed by unit mass of substances.</a:t>
            </a:r>
          </a:p>
          <a:p>
            <a:pPr>
              <a:buFont typeface="Wingdings" pitchFamily="2" charset="2"/>
              <a:buChar char="v"/>
            </a:pPr>
            <a:r>
              <a:rPr lang="en-PH" sz="2800" dirty="0" smtClean="0"/>
              <a:t> the concentration of energy deposited in tissue as a result of an exposure to ionizing radiation.</a:t>
            </a:r>
          </a:p>
          <a:p>
            <a:pPr>
              <a:buFont typeface="Wingdings" pitchFamily="2" charset="2"/>
              <a:buChar char="v"/>
            </a:pPr>
            <a:r>
              <a:rPr lang="en-PH" sz="2800" dirty="0"/>
              <a:t> </a:t>
            </a:r>
            <a:r>
              <a:rPr lang="en-PH" sz="2800" dirty="0" err="1" smtClean="0"/>
              <a:t>Gray</a:t>
            </a:r>
            <a:r>
              <a:rPr lang="en-PH" sz="2800" dirty="0" smtClean="0"/>
              <a:t> – unit for absorbed dose (1 </a:t>
            </a:r>
            <a:r>
              <a:rPr lang="en-PH" sz="2800" dirty="0" err="1" smtClean="0"/>
              <a:t>Gy</a:t>
            </a:r>
            <a:r>
              <a:rPr lang="en-PH" sz="2800" dirty="0" smtClean="0"/>
              <a:t> is equivalent to 1 J/kg).</a:t>
            </a:r>
            <a:endParaRPr lang="en-PH"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886226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a:bodyPr>
          <a:lstStyle/>
          <a:p>
            <a:r>
              <a:rPr lang="en-PH" b="1" dirty="0" smtClean="0">
                <a:latin typeface="+mn-lt"/>
              </a:rPr>
              <a:t>Equivalent dose</a:t>
            </a:r>
            <a:endParaRPr lang="en-PH" b="1" dirty="0">
              <a:latin typeface="+mn-lt"/>
            </a:endParaRPr>
          </a:p>
        </p:txBody>
      </p:sp>
      <p:sp>
        <p:nvSpPr>
          <p:cNvPr id="3" name="Content Placeholder 2"/>
          <p:cNvSpPr>
            <a:spLocks noGrp="1"/>
          </p:cNvSpPr>
          <p:nvPr>
            <p:ph idx="1"/>
          </p:nvPr>
        </p:nvSpPr>
        <p:spPr>
          <a:xfrm>
            <a:off x="247650" y="1207957"/>
            <a:ext cx="8648700" cy="4800600"/>
          </a:xfrm>
        </p:spPr>
        <p:txBody>
          <a:bodyPr>
            <a:noAutofit/>
          </a:bodyPr>
          <a:lstStyle/>
          <a:p>
            <a:pPr>
              <a:buFont typeface="Wingdings" pitchFamily="2" charset="2"/>
              <a:buChar char="v"/>
            </a:pPr>
            <a:r>
              <a:rPr lang="en-PH" sz="3000" dirty="0" smtClean="0"/>
              <a:t>is the measure of the biological effects of a particular type of radiation on organ or tissue.</a:t>
            </a:r>
            <a:endParaRPr lang="en-PH" sz="3000" dirty="0"/>
          </a:p>
          <a:p>
            <a:pPr>
              <a:buFont typeface="Wingdings" pitchFamily="2" charset="2"/>
              <a:buChar char="v"/>
            </a:pPr>
            <a:r>
              <a:rPr lang="en-PH" sz="3000" dirty="0" smtClean="0"/>
              <a:t>“A measure of the dose to a tissue  or organ designed to reflect the amount harm caused.” (IAEA)</a:t>
            </a:r>
            <a:endParaRPr lang="en-PH" sz="3000" dirty="0"/>
          </a:p>
          <a:p>
            <a:pPr>
              <a:buFont typeface="Wingdings" pitchFamily="2" charset="2"/>
              <a:buChar char="v"/>
            </a:pPr>
            <a:r>
              <a:rPr lang="en-PH" sz="3000" dirty="0" smtClean="0"/>
              <a:t>The unit  of equivalent dose is 1 J/kg, termed the </a:t>
            </a:r>
            <a:r>
              <a:rPr lang="en-PH" sz="3000" i="1" dirty="0" smtClean="0"/>
              <a:t>Sievert (</a:t>
            </a:r>
            <a:r>
              <a:rPr lang="en-PH" sz="3000" i="1" dirty="0" err="1" smtClean="0"/>
              <a:t>Sv</a:t>
            </a:r>
            <a:r>
              <a:rPr lang="en-PH" sz="3000" i="1" dirty="0" smtClean="0"/>
              <a:t>).</a:t>
            </a:r>
            <a:endParaRPr lang="en-PH" sz="3000" dirty="0"/>
          </a:p>
          <a:p>
            <a:pPr>
              <a:buFont typeface="Wingdings" pitchFamily="2" charset="2"/>
              <a:buChar char="v"/>
            </a:pPr>
            <a:r>
              <a:rPr lang="en-PH" sz="3000" dirty="0" smtClean="0"/>
              <a:t>The </a:t>
            </a:r>
            <a:r>
              <a:rPr lang="en-PH" sz="3000" i="1" dirty="0" smtClean="0"/>
              <a:t>rem</a:t>
            </a:r>
            <a:r>
              <a:rPr lang="en-PH" sz="3000" dirty="0" smtClean="0"/>
              <a:t>, equal to 0.01 </a:t>
            </a:r>
            <a:r>
              <a:rPr lang="en-PH" sz="3000" i="1" dirty="0" err="1" smtClean="0"/>
              <a:t>Sv</a:t>
            </a:r>
            <a:r>
              <a:rPr lang="en-PH" sz="3000" dirty="0" smtClean="0"/>
              <a:t>, is sometimes used as a unit of equivalent dose.</a:t>
            </a:r>
            <a:endParaRPr lang="en-PH"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219049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620000" cy="4800600"/>
          </a:xfrm>
        </p:spPr>
        <p:txBody>
          <a:bodyPr>
            <a:noAutofit/>
          </a:bodyPr>
          <a:lstStyle/>
          <a:p>
            <a:pPr>
              <a:buFont typeface="Wingdings" pitchFamily="2" charset="2"/>
              <a:buChar char="v"/>
            </a:pPr>
            <a:r>
              <a:rPr lang="en-PH" sz="2800" dirty="0" smtClean="0"/>
              <a:t> is the measure of the effect of a particular type of radiation on organs or tissues.</a:t>
            </a:r>
          </a:p>
          <a:p>
            <a:pPr>
              <a:buFont typeface="Wingdings" pitchFamily="2" charset="2"/>
              <a:buChar char="v"/>
            </a:pPr>
            <a:endParaRPr lang="en-PH" sz="2800" dirty="0"/>
          </a:p>
          <a:p>
            <a:pPr>
              <a:buFont typeface="Wingdings" pitchFamily="2" charset="2"/>
              <a:buChar char="v"/>
            </a:pPr>
            <a:r>
              <a:rPr lang="en-PH" sz="2800" dirty="0" smtClean="0"/>
              <a:t> is used to assess the potential for long-term effects that might occur in the future.</a:t>
            </a:r>
          </a:p>
          <a:p>
            <a:pPr>
              <a:buFont typeface="Wingdings" pitchFamily="2" charset="2"/>
              <a:buChar char="v"/>
            </a:pPr>
            <a:endParaRPr lang="en-PH" sz="2800" dirty="0"/>
          </a:p>
          <a:p>
            <a:pPr>
              <a:buFont typeface="Wingdings" pitchFamily="2" charset="2"/>
              <a:buChar char="v"/>
            </a:pPr>
            <a:r>
              <a:rPr lang="en-PH" sz="2800" dirty="0" smtClean="0"/>
              <a:t> is a calculated value, that takes three factors into account:</a:t>
            </a:r>
          </a:p>
          <a:p>
            <a:pPr lvl="1">
              <a:buFont typeface="Wingdings" pitchFamily="2" charset="2"/>
              <a:buChar char="v"/>
            </a:pPr>
            <a:r>
              <a:rPr lang="en-PH" sz="2800" dirty="0" smtClean="0"/>
              <a:t> the absorbed dose to all organs of the body.</a:t>
            </a:r>
          </a:p>
          <a:p>
            <a:pPr lvl="1">
              <a:buFont typeface="Wingdings" pitchFamily="2" charset="2"/>
              <a:buChar char="v"/>
            </a:pPr>
            <a:r>
              <a:rPr lang="en-PH" sz="2800" dirty="0"/>
              <a:t> </a:t>
            </a:r>
            <a:r>
              <a:rPr lang="en-PH" sz="2800" dirty="0" smtClean="0"/>
              <a:t>the relative harm level of the radiation; and</a:t>
            </a:r>
          </a:p>
          <a:p>
            <a:pPr lvl="1">
              <a:buFont typeface="Wingdings" pitchFamily="2" charset="2"/>
              <a:buChar char="v"/>
            </a:pPr>
            <a:r>
              <a:rPr lang="en-PH" sz="2800" dirty="0"/>
              <a:t> </a:t>
            </a:r>
            <a:r>
              <a:rPr lang="en-PH" sz="2800" dirty="0" smtClean="0"/>
              <a:t>the sensitivities of each organ to radiation.</a:t>
            </a:r>
            <a:endParaRPr lang="en-PH"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457200" y="152400"/>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Effective dose</a:t>
            </a:r>
            <a:endParaRPr lang="en-PH" b="1" dirty="0">
              <a:latin typeface="+mn-lt"/>
            </a:endParaRPr>
          </a:p>
        </p:txBody>
      </p:sp>
    </p:spTree>
    <p:extLst>
      <p:ext uri="{BB962C8B-B14F-4D97-AF65-F5344CB8AC3E}">
        <p14:creationId xmlns:p14="http://schemas.microsoft.com/office/powerpoint/2010/main" xmlns="" val="181340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25586"/>
            <a:ext cx="8420100" cy="1143000"/>
          </a:xfrm>
        </p:spPr>
        <p:txBody>
          <a:bodyPr>
            <a:noAutofit/>
          </a:bodyPr>
          <a:lstStyle/>
          <a:p>
            <a:r>
              <a:rPr lang="en-PH" sz="3600" dirty="0" smtClean="0">
                <a:latin typeface="+mn-lt"/>
              </a:rPr>
              <a:t>Classify the following volcanoes as active or inactive.</a:t>
            </a:r>
            <a:endParaRPr lang="en-PH" sz="3600" dirty="0">
              <a:latin typeface="+mn-lt"/>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638175" y="1544773"/>
            <a:ext cx="8134350" cy="3425871"/>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466483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800600"/>
          </a:xfrm>
        </p:spPr>
        <p:txBody>
          <a:bodyPr>
            <a:noAutofit/>
          </a:bodyPr>
          <a:lstStyle/>
          <a:p>
            <a:pPr>
              <a:buFont typeface="Wingdings" pitchFamily="2" charset="2"/>
              <a:buChar char="v"/>
            </a:pPr>
            <a:r>
              <a:rPr lang="en-PH" sz="3200" dirty="0" smtClean="0"/>
              <a:t> the quantity of effective dose helps us take into account sensitivity.</a:t>
            </a:r>
          </a:p>
          <a:p>
            <a:pPr>
              <a:buFont typeface="Wingdings" pitchFamily="2" charset="2"/>
              <a:buChar char="v"/>
            </a:pPr>
            <a:r>
              <a:rPr lang="en-PH" sz="3200" dirty="0" smtClean="0"/>
              <a:t>different body parts have different sensitivities to radiation.</a:t>
            </a:r>
          </a:p>
          <a:p>
            <a:pPr>
              <a:buFont typeface="Wingdings" pitchFamily="2" charset="2"/>
              <a:buChar char="v"/>
            </a:pPr>
            <a:r>
              <a:rPr lang="en-PH" sz="3200" dirty="0" smtClean="0"/>
              <a:t> relates to the overall long-term risk to a person and useful for comparing risks.</a:t>
            </a:r>
          </a:p>
          <a:p>
            <a:pPr>
              <a:buFont typeface="Wingdings" pitchFamily="2" charset="2"/>
              <a:buChar char="v"/>
            </a:pPr>
            <a:r>
              <a:rPr lang="en-PH" sz="3200" dirty="0" smtClean="0"/>
              <a:t> the unit is the same as that of equivalent dose –Sievert (</a:t>
            </a:r>
            <a:r>
              <a:rPr lang="en-PH" sz="3200" dirty="0" err="1" smtClean="0"/>
              <a:t>Sv</a:t>
            </a:r>
            <a:r>
              <a:rPr lang="en-PH" sz="3200" dirty="0" smtClean="0"/>
              <a:t>).</a:t>
            </a:r>
          </a:p>
          <a:p>
            <a:pPr lvl="1">
              <a:buFont typeface="Wingdings" pitchFamily="2" charset="2"/>
              <a:buChar char="v"/>
            </a:pPr>
            <a:endParaRPr lang="en-PH"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609600" y="33337"/>
            <a:ext cx="7620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Effective dose</a:t>
            </a:r>
            <a:endParaRPr lang="en-PH" b="1" dirty="0">
              <a:latin typeface="+mn-lt"/>
            </a:endParaRPr>
          </a:p>
        </p:txBody>
      </p:sp>
    </p:spTree>
    <p:extLst>
      <p:ext uri="{BB962C8B-B14F-4D97-AF65-F5344CB8AC3E}">
        <p14:creationId xmlns:p14="http://schemas.microsoft.com/office/powerpoint/2010/main" xmlns="" val="646462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82000" cy="2895600"/>
          </a:xfrm>
        </p:spPr>
        <p:txBody>
          <a:bodyPr>
            <a:normAutofit/>
          </a:bodyPr>
          <a:lstStyle/>
          <a:p>
            <a:r>
              <a:rPr lang="en-PH" b="1" dirty="0" smtClean="0">
                <a:latin typeface="+mn-lt"/>
              </a:rPr>
              <a:t>What is the recommended exposure limit to occupational worker and member of the public?</a:t>
            </a:r>
            <a:endParaRPr lang="en-PH"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344706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68362"/>
          </a:xfrm>
        </p:spPr>
        <p:txBody>
          <a:bodyPr/>
          <a:lstStyle/>
          <a:p>
            <a:pPr algn="ctr"/>
            <a:r>
              <a:rPr lang="en-PH" sz="3600" b="1" dirty="0" smtClean="0">
                <a:latin typeface="+mn-lt"/>
              </a:rPr>
              <a:t>The NCRP and ICRP Recommendations</a:t>
            </a:r>
            <a:endParaRPr lang="en-PH" sz="36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01935509"/>
              </p:ext>
            </p:extLst>
          </p:nvPr>
        </p:nvGraphicFramePr>
        <p:xfrm>
          <a:off x="0" y="823063"/>
          <a:ext cx="9144000" cy="5161309"/>
        </p:xfrm>
        <a:graphic>
          <a:graphicData uri="http://schemas.openxmlformats.org/drawingml/2006/table">
            <a:tbl>
              <a:tblPr firstRow="1" bandRow="1">
                <a:tableStyleId>{0660B408-B3CF-4A94-85FC-2B1E0A45F4A2}</a:tableStyleId>
              </a:tblPr>
              <a:tblGrid>
                <a:gridCol w="3048000"/>
                <a:gridCol w="3048000"/>
                <a:gridCol w="3048000"/>
              </a:tblGrid>
              <a:tr h="332988">
                <a:tc>
                  <a:txBody>
                    <a:bodyPr/>
                    <a:lstStyle/>
                    <a:p>
                      <a:endParaRPr lang="en-PH" sz="1600" dirty="0"/>
                    </a:p>
                  </a:txBody>
                  <a:tcPr marL="83247" marR="83247" marT="41623" marB="41623"/>
                </a:tc>
                <a:tc>
                  <a:txBody>
                    <a:bodyPr/>
                    <a:lstStyle/>
                    <a:p>
                      <a:r>
                        <a:rPr lang="en-PH" sz="1600" dirty="0" smtClean="0"/>
                        <a:t>NCRP-116</a:t>
                      </a:r>
                      <a:endParaRPr lang="en-PH" sz="1600" dirty="0"/>
                    </a:p>
                  </a:txBody>
                  <a:tcPr marL="83247" marR="83247" marT="41623" marB="41623"/>
                </a:tc>
                <a:tc>
                  <a:txBody>
                    <a:bodyPr/>
                    <a:lstStyle/>
                    <a:p>
                      <a:r>
                        <a:rPr lang="en-PH" sz="1600" dirty="0" smtClean="0"/>
                        <a:t>ICRP</a:t>
                      </a:r>
                      <a:r>
                        <a:rPr lang="en-PH" sz="1600" baseline="0" dirty="0" smtClean="0"/>
                        <a:t> </a:t>
                      </a:r>
                      <a:r>
                        <a:rPr lang="en-PH" sz="1600" dirty="0" smtClean="0"/>
                        <a:t>60</a:t>
                      </a:r>
                      <a:endParaRPr lang="en-PH" sz="1600" dirty="0"/>
                    </a:p>
                  </a:txBody>
                  <a:tcPr marL="83247" marR="83247" marT="41623" marB="41623"/>
                </a:tc>
              </a:tr>
              <a:tr h="332988">
                <a:tc>
                  <a:txBody>
                    <a:bodyPr/>
                    <a:lstStyle/>
                    <a:p>
                      <a:r>
                        <a:rPr lang="en-PH" sz="1600" dirty="0" smtClean="0"/>
                        <a:t>Occupational</a:t>
                      </a:r>
                      <a:r>
                        <a:rPr lang="en-PH" sz="1600" baseline="0" dirty="0" smtClean="0"/>
                        <a:t> Exposure</a:t>
                      </a:r>
                      <a:endParaRPr lang="en-PH" sz="1600" dirty="0"/>
                    </a:p>
                  </a:txBody>
                  <a:tcPr marL="83247" marR="83247" marT="41623" marB="41623"/>
                </a:tc>
                <a:tc>
                  <a:txBody>
                    <a:bodyPr/>
                    <a:lstStyle/>
                    <a:p>
                      <a:endParaRPr lang="en-PH" sz="1600" dirty="0"/>
                    </a:p>
                  </a:txBody>
                  <a:tcPr marL="83247" marR="83247" marT="41623" marB="41623"/>
                </a:tc>
                <a:tc>
                  <a:txBody>
                    <a:bodyPr/>
                    <a:lstStyle/>
                    <a:p>
                      <a:endParaRPr lang="en-PH" sz="1600" dirty="0"/>
                    </a:p>
                  </a:txBody>
                  <a:tcPr marL="83247" marR="83247" marT="41623" marB="41623"/>
                </a:tc>
              </a:tr>
              <a:tr h="832469">
                <a:tc>
                  <a:txBody>
                    <a:bodyPr/>
                    <a:lstStyle/>
                    <a:p>
                      <a:r>
                        <a:rPr lang="en-PH" sz="1600" dirty="0" smtClean="0"/>
                        <a:t>Effective dose</a:t>
                      </a:r>
                    </a:p>
                    <a:p>
                      <a:r>
                        <a:rPr lang="en-PH" sz="1600" dirty="0" smtClean="0"/>
                        <a:t>            Annual</a:t>
                      </a:r>
                    </a:p>
                    <a:p>
                      <a:r>
                        <a:rPr lang="en-PH" sz="1600" dirty="0" smtClean="0"/>
                        <a:t>            Cumulative</a:t>
                      </a:r>
                      <a:endParaRPr lang="en-PH" sz="1600" dirty="0"/>
                    </a:p>
                  </a:txBody>
                  <a:tcPr marL="83247" marR="83247" marT="41623" marB="41623"/>
                </a:tc>
                <a:tc>
                  <a:txBody>
                    <a:bodyPr/>
                    <a:lstStyle/>
                    <a:p>
                      <a:endParaRPr lang="en-PH" sz="1600" dirty="0" smtClean="0"/>
                    </a:p>
                    <a:p>
                      <a:r>
                        <a:rPr lang="en-PH" sz="1600" dirty="0" smtClean="0"/>
                        <a:t>50 </a:t>
                      </a:r>
                      <a:r>
                        <a:rPr lang="en-PH" sz="1600" dirty="0" err="1" smtClean="0"/>
                        <a:t>mSv</a:t>
                      </a:r>
                      <a:endParaRPr lang="en-PH" sz="1600" dirty="0" smtClean="0"/>
                    </a:p>
                    <a:p>
                      <a:r>
                        <a:rPr lang="en-PH" sz="1600" dirty="0" smtClean="0"/>
                        <a:t>10 </a:t>
                      </a:r>
                      <a:r>
                        <a:rPr lang="en-PH" sz="1600" dirty="0" err="1" smtClean="0"/>
                        <a:t>mSv</a:t>
                      </a:r>
                      <a:r>
                        <a:rPr lang="en-PH" sz="1600" dirty="0" smtClean="0"/>
                        <a:t> x age (y)</a:t>
                      </a:r>
                      <a:endParaRPr lang="en-PH" sz="1600" dirty="0"/>
                    </a:p>
                  </a:txBody>
                  <a:tcPr marL="83247" marR="83247" marT="41623" marB="41623"/>
                </a:tc>
                <a:tc>
                  <a:txBody>
                    <a:bodyPr/>
                    <a:lstStyle/>
                    <a:p>
                      <a:endParaRPr lang="en-PH" sz="1600" dirty="0" smtClean="0"/>
                    </a:p>
                    <a:p>
                      <a:r>
                        <a:rPr lang="en-PH" sz="1600" dirty="0" smtClean="0"/>
                        <a:t>50 </a:t>
                      </a:r>
                      <a:r>
                        <a:rPr lang="en-PH" sz="1600" dirty="0" err="1" smtClean="0"/>
                        <a:t>mSv</a:t>
                      </a:r>
                      <a:endParaRPr lang="en-PH" sz="1600" dirty="0" smtClean="0"/>
                    </a:p>
                    <a:p>
                      <a:r>
                        <a:rPr lang="en-PH" sz="1600" dirty="0" smtClean="0"/>
                        <a:t>100 </a:t>
                      </a:r>
                      <a:r>
                        <a:rPr lang="en-PH" sz="1600" dirty="0" err="1" smtClean="0"/>
                        <a:t>mSv</a:t>
                      </a:r>
                      <a:r>
                        <a:rPr lang="en-PH" sz="1600" dirty="0" smtClean="0"/>
                        <a:t> </a:t>
                      </a:r>
                      <a:r>
                        <a:rPr lang="en-PH" sz="1600" baseline="0" dirty="0" smtClean="0"/>
                        <a:t> for over</a:t>
                      </a:r>
                      <a:r>
                        <a:rPr lang="en-PH" sz="1600" dirty="0" smtClean="0"/>
                        <a:t> 5y</a:t>
                      </a:r>
                      <a:endParaRPr lang="en-PH" sz="1600" dirty="0"/>
                    </a:p>
                  </a:txBody>
                  <a:tcPr marL="83247" marR="83247" marT="41623" marB="41623"/>
                </a:tc>
              </a:tr>
              <a:tr h="832469">
                <a:tc>
                  <a:txBody>
                    <a:bodyPr/>
                    <a:lstStyle/>
                    <a:p>
                      <a:r>
                        <a:rPr lang="en-PH" sz="1600" dirty="0" smtClean="0"/>
                        <a:t>Equivalent</a:t>
                      </a:r>
                      <a:r>
                        <a:rPr lang="en-PH" sz="1600" baseline="0" dirty="0" smtClean="0"/>
                        <a:t> Dose</a:t>
                      </a:r>
                    </a:p>
                    <a:p>
                      <a:r>
                        <a:rPr lang="en-PH" sz="1600" baseline="0" dirty="0" smtClean="0"/>
                        <a:t>             Annual</a:t>
                      </a:r>
                      <a:endParaRPr lang="en-PH" sz="1600" dirty="0"/>
                    </a:p>
                  </a:txBody>
                  <a:tcPr marL="83247" marR="83247" marT="41623" marB="41623"/>
                </a:tc>
                <a:tc>
                  <a:txBody>
                    <a:bodyPr/>
                    <a:lstStyle/>
                    <a:p>
                      <a:endParaRPr lang="en-PH" sz="1600" dirty="0" smtClean="0"/>
                    </a:p>
                    <a:p>
                      <a:r>
                        <a:rPr lang="en-PH" sz="1600" dirty="0" smtClean="0"/>
                        <a:t>150 </a:t>
                      </a:r>
                      <a:r>
                        <a:rPr lang="en-PH" sz="1600" dirty="0" err="1" smtClean="0"/>
                        <a:t>mSv</a:t>
                      </a:r>
                      <a:r>
                        <a:rPr lang="en-PH" sz="1600" dirty="0" smtClean="0"/>
                        <a:t> lens of eye</a:t>
                      </a:r>
                    </a:p>
                    <a:p>
                      <a:r>
                        <a:rPr lang="en-PH" sz="1600" dirty="0" smtClean="0"/>
                        <a:t>500 </a:t>
                      </a:r>
                      <a:r>
                        <a:rPr lang="en-PH" sz="1600" dirty="0" err="1" smtClean="0"/>
                        <a:t>mSv</a:t>
                      </a:r>
                      <a:r>
                        <a:rPr lang="en-PH" sz="1600" dirty="0" smtClean="0"/>
                        <a:t> skin, hands, feet</a:t>
                      </a:r>
                      <a:endParaRPr lang="en-PH" sz="1600" dirty="0"/>
                    </a:p>
                  </a:txBody>
                  <a:tcPr marL="83247" marR="83247" marT="41623" marB="41623"/>
                </a:tc>
                <a:tc>
                  <a:txBody>
                    <a:bodyPr/>
                    <a:lstStyle/>
                    <a:p>
                      <a:endParaRPr lang="en-PH" sz="1600" dirty="0" smtClean="0"/>
                    </a:p>
                    <a:p>
                      <a:r>
                        <a:rPr lang="en-PH" sz="1600" dirty="0" smtClean="0"/>
                        <a:t>150 </a:t>
                      </a:r>
                      <a:r>
                        <a:rPr lang="en-PH" sz="1600" dirty="0" err="1" smtClean="0"/>
                        <a:t>mSv</a:t>
                      </a:r>
                      <a:r>
                        <a:rPr lang="en-PH" sz="1600" dirty="0" smtClean="0"/>
                        <a:t> lens of eye</a:t>
                      </a:r>
                    </a:p>
                    <a:p>
                      <a:r>
                        <a:rPr lang="en-PH" sz="1600" dirty="0" smtClean="0"/>
                        <a:t>500 </a:t>
                      </a:r>
                      <a:r>
                        <a:rPr lang="en-PH" sz="1600" dirty="0" err="1" smtClean="0"/>
                        <a:t>mSv</a:t>
                      </a:r>
                      <a:r>
                        <a:rPr lang="en-PH" sz="1600" dirty="0" smtClean="0"/>
                        <a:t> skin, hands, feet</a:t>
                      </a:r>
                      <a:endParaRPr lang="en-PH" sz="1600" dirty="0"/>
                    </a:p>
                  </a:txBody>
                  <a:tcPr marL="83247" marR="83247" marT="41623" marB="41623"/>
                </a:tc>
              </a:tr>
              <a:tr h="332988">
                <a:tc>
                  <a:txBody>
                    <a:bodyPr/>
                    <a:lstStyle/>
                    <a:p>
                      <a:endParaRPr lang="en-PH" sz="1600" dirty="0"/>
                    </a:p>
                  </a:txBody>
                  <a:tcPr marL="83247" marR="83247" marT="41623" marB="41623"/>
                </a:tc>
                <a:tc>
                  <a:txBody>
                    <a:bodyPr/>
                    <a:lstStyle/>
                    <a:p>
                      <a:endParaRPr lang="en-PH" sz="1600" dirty="0"/>
                    </a:p>
                  </a:txBody>
                  <a:tcPr marL="83247" marR="83247" marT="41623" marB="41623"/>
                </a:tc>
                <a:tc>
                  <a:txBody>
                    <a:bodyPr/>
                    <a:lstStyle/>
                    <a:p>
                      <a:endParaRPr lang="en-PH" sz="1600" dirty="0"/>
                    </a:p>
                  </a:txBody>
                  <a:tcPr marL="83247" marR="83247" marT="41623" marB="41623"/>
                </a:tc>
              </a:tr>
              <a:tr h="332988">
                <a:tc>
                  <a:txBody>
                    <a:bodyPr/>
                    <a:lstStyle/>
                    <a:p>
                      <a:r>
                        <a:rPr lang="en-PH" sz="1600" dirty="0" smtClean="0"/>
                        <a:t>Exposure of public</a:t>
                      </a:r>
                      <a:endParaRPr lang="en-PH" sz="1600" dirty="0"/>
                    </a:p>
                  </a:txBody>
                  <a:tcPr marL="83247" marR="83247" marT="41623" marB="41623"/>
                </a:tc>
                <a:tc>
                  <a:txBody>
                    <a:bodyPr/>
                    <a:lstStyle/>
                    <a:p>
                      <a:endParaRPr lang="en-PH" sz="1600" dirty="0"/>
                    </a:p>
                  </a:txBody>
                  <a:tcPr marL="83247" marR="83247" marT="41623" marB="41623"/>
                </a:tc>
                <a:tc>
                  <a:txBody>
                    <a:bodyPr/>
                    <a:lstStyle/>
                    <a:p>
                      <a:endParaRPr lang="en-PH" sz="1600" dirty="0"/>
                    </a:p>
                  </a:txBody>
                  <a:tcPr marL="83247" marR="83247" marT="41623" marB="41623"/>
                </a:tc>
              </a:tr>
              <a:tr h="1331950">
                <a:tc>
                  <a:txBody>
                    <a:bodyPr/>
                    <a:lstStyle/>
                    <a:p>
                      <a:r>
                        <a:rPr lang="en-PH" sz="1600" dirty="0" smtClean="0"/>
                        <a:t>Effective Dose</a:t>
                      </a:r>
                    </a:p>
                    <a:p>
                      <a:r>
                        <a:rPr lang="en-PH" sz="1600" dirty="0" smtClean="0"/>
                        <a:t>             Annual</a:t>
                      </a:r>
                      <a:endParaRPr lang="en-PH" sz="1600" dirty="0"/>
                    </a:p>
                  </a:txBody>
                  <a:tcPr marL="83247" marR="83247" marT="41623" marB="41623"/>
                </a:tc>
                <a:tc>
                  <a:txBody>
                    <a:bodyPr/>
                    <a:lstStyle/>
                    <a:p>
                      <a:endParaRPr lang="en-PH" sz="1600" dirty="0" smtClean="0"/>
                    </a:p>
                    <a:p>
                      <a:r>
                        <a:rPr lang="en-PH" sz="1600" dirty="0" smtClean="0"/>
                        <a:t>1 </a:t>
                      </a:r>
                      <a:r>
                        <a:rPr lang="en-PH" sz="1600" dirty="0" err="1" smtClean="0"/>
                        <a:t>mSv</a:t>
                      </a:r>
                      <a:r>
                        <a:rPr lang="en-PH" sz="1600" dirty="0" smtClean="0"/>
                        <a:t> if continuous</a:t>
                      </a:r>
                    </a:p>
                    <a:p>
                      <a:r>
                        <a:rPr lang="en-PH" sz="1600" dirty="0" smtClean="0"/>
                        <a:t>5 </a:t>
                      </a:r>
                      <a:r>
                        <a:rPr lang="en-PH" sz="1600" dirty="0" err="1" smtClean="0"/>
                        <a:t>mSv</a:t>
                      </a:r>
                      <a:r>
                        <a:rPr lang="en-PH" sz="1600" dirty="0" smtClean="0"/>
                        <a:t> if infrequent</a:t>
                      </a:r>
                      <a:endParaRPr lang="en-PH" sz="1600" dirty="0"/>
                    </a:p>
                  </a:txBody>
                  <a:tcPr marL="83247" marR="83247" marT="41623" marB="41623"/>
                </a:tc>
                <a:tc>
                  <a:txBody>
                    <a:bodyPr/>
                    <a:lstStyle/>
                    <a:p>
                      <a:endParaRPr lang="en-PH" sz="1600" dirty="0" smtClean="0"/>
                    </a:p>
                    <a:p>
                      <a:r>
                        <a:rPr lang="en-PH" sz="1600" dirty="0" smtClean="0"/>
                        <a:t>1 </a:t>
                      </a:r>
                      <a:r>
                        <a:rPr lang="en-PH" sz="1600" dirty="0" err="1" smtClean="0"/>
                        <a:t>mSv</a:t>
                      </a:r>
                      <a:r>
                        <a:rPr lang="en-PH" sz="1600" dirty="0" smtClean="0"/>
                        <a:t>;</a:t>
                      </a:r>
                      <a:r>
                        <a:rPr lang="en-PH" sz="1600" baseline="0" dirty="0" smtClean="0"/>
                        <a:t> higher if needed provided that the average over 5 y does not exceed 1 </a:t>
                      </a:r>
                      <a:r>
                        <a:rPr lang="en-PH" sz="1600" baseline="0" dirty="0" err="1" smtClean="0"/>
                        <a:t>mSv</a:t>
                      </a:r>
                      <a:endParaRPr lang="en-PH" sz="1600" dirty="0"/>
                    </a:p>
                  </a:txBody>
                  <a:tcPr marL="83247" marR="83247" marT="41623" marB="41623"/>
                </a:tc>
              </a:tr>
              <a:tr h="832469">
                <a:tc>
                  <a:txBody>
                    <a:bodyPr/>
                    <a:lstStyle/>
                    <a:p>
                      <a:r>
                        <a:rPr lang="en-PH" sz="1600" dirty="0" smtClean="0"/>
                        <a:t>Equivalent Dose</a:t>
                      </a:r>
                    </a:p>
                    <a:p>
                      <a:r>
                        <a:rPr lang="en-PH" sz="1600" dirty="0" smtClean="0"/>
                        <a:t>             Annual</a:t>
                      </a:r>
                      <a:endParaRPr lang="en-PH" sz="1600" dirty="0"/>
                    </a:p>
                  </a:txBody>
                  <a:tcPr marL="83247" marR="83247" marT="41623" marB="41623"/>
                </a:tc>
                <a:tc>
                  <a:txBody>
                    <a:bodyPr/>
                    <a:lstStyle/>
                    <a:p>
                      <a:endParaRPr lang="en-PH" sz="1600" dirty="0" smtClean="0"/>
                    </a:p>
                    <a:p>
                      <a:r>
                        <a:rPr lang="en-PH" sz="1600" dirty="0" smtClean="0"/>
                        <a:t>15 </a:t>
                      </a:r>
                      <a:r>
                        <a:rPr lang="en-PH" sz="1600" dirty="0" err="1" smtClean="0"/>
                        <a:t>mSv</a:t>
                      </a:r>
                      <a:r>
                        <a:rPr lang="en-PH" sz="1600" dirty="0" smtClean="0"/>
                        <a:t> lens of eye</a:t>
                      </a:r>
                    </a:p>
                    <a:p>
                      <a:r>
                        <a:rPr lang="en-PH" sz="1600" dirty="0" smtClean="0"/>
                        <a:t>50 </a:t>
                      </a:r>
                      <a:r>
                        <a:rPr lang="en-PH" sz="1600" dirty="0" err="1" smtClean="0"/>
                        <a:t>mSv</a:t>
                      </a:r>
                      <a:r>
                        <a:rPr lang="en-PH" sz="1600" dirty="0" smtClean="0"/>
                        <a:t> skin, hands, feet</a:t>
                      </a:r>
                      <a:endParaRPr lang="en-PH" sz="1600" dirty="0"/>
                    </a:p>
                  </a:txBody>
                  <a:tcPr marL="83247" marR="83247" marT="41623" marB="41623"/>
                </a:tc>
                <a:tc>
                  <a:txBody>
                    <a:bodyPr/>
                    <a:lstStyle/>
                    <a:p>
                      <a:endParaRPr lang="en-PH" sz="1600" dirty="0" smtClean="0"/>
                    </a:p>
                    <a:p>
                      <a:r>
                        <a:rPr lang="en-PH" sz="1600" dirty="0" smtClean="0"/>
                        <a:t>15 </a:t>
                      </a:r>
                      <a:r>
                        <a:rPr lang="en-PH" sz="1600" dirty="0" err="1" smtClean="0"/>
                        <a:t>mSv</a:t>
                      </a:r>
                      <a:r>
                        <a:rPr lang="en-PH" sz="1600" dirty="0" smtClean="0"/>
                        <a:t> lens of eye</a:t>
                      </a:r>
                    </a:p>
                    <a:p>
                      <a:r>
                        <a:rPr lang="en-PH" sz="1600" dirty="0" smtClean="0"/>
                        <a:t>50 </a:t>
                      </a:r>
                      <a:r>
                        <a:rPr lang="en-PH" sz="1600" dirty="0" err="1" smtClean="0"/>
                        <a:t>mSv</a:t>
                      </a:r>
                      <a:r>
                        <a:rPr lang="en-PH" sz="1600" dirty="0" smtClean="0"/>
                        <a:t> skin, hands, feet</a:t>
                      </a:r>
                    </a:p>
                  </a:txBody>
                  <a:tcPr marL="83247" marR="83247" marT="41623" marB="41623"/>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4050434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PH" sz="4000" b="1" dirty="0" smtClean="0">
                <a:latin typeface="+mn-lt"/>
              </a:rPr>
              <a:t>Ionising Radiations Regulations 1999 (IRR 99)</a:t>
            </a:r>
            <a:endParaRPr lang="en-PH" sz="4000" b="1" dirty="0">
              <a:latin typeface="+mn-lt"/>
            </a:endParaRPr>
          </a:p>
        </p:txBody>
      </p:sp>
      <p:sp>
        <p:nvSpPr>
          <p:cNvPr id="3" name="Content Placeholder 2"/>
          <p:cNvSpPr>
            <a:spLocks noGrp="1"/>
          </p:cNvSpPr>
          <p:nvPr>
            <p:ph idx="1"/>
          </p:nvPr>
        </p:nvSpPr>
        <p:spPr>
          <a:xfrm>
            <a:off x="628650" y="1730501"/>
            <a:ext cx="8210550" cy="3508375"/>
          </a:xfrm>
        </p:spPr>
        <p:txBody>
          <a:bodyPr>
            <a:normAutofit/>
          </a:bodyPr>
          <a:lstStyle/>
          <a:p>
            <a:pPr>
              <a:buFont typeface="Wingdings" pitchFamily="2" charset="2"/>
              <a:buChar char="v"/>
            </a:pPr>
            <a:r>
              <a:rPr lang="en-PH" sz="4400" dirty="0" smtClean="0"/>
              <a:t> </a:t>
            </a:r>
            <a:r>
              <a:rPr lang="en-PH" sz="3600" dirty="0" smtClean="0"/>
              <a:t>establishes a good regulatory framework for reducing workers exposure to radiation.</a:t>
            </a:r>
          </a:p>
          <a:p>
            <a:pPr>
              <a:buFont typeface="Wingdings" pitchFamily="2" charset="2"/>
              <a:buChar char="v"/>
            </a:pPr>
            <a:endParaRPr lang="en-PH" sz="3600" dirty="0"/>
          </a:p>
          <a:p>
            <a:pPr>
              <a:buFont typeface="Wingdings" pitchFamily="2" charset="2"/>
              <a:buChar char="v"/>
            </a:pPr>
            <a:r>
              <a:rPr lang="en-PH" sz="3600" dirty="0" smtClean="0"/>
              <a:t>The recommended dose limit is 20 </a:t>
            </a:r>
            <a:r>
              <a:rPr lang="en-PH" sz="3600" dirty="0" err="1" smtClean="0"/>
              <a:t>mSv</a:t>
            </a:r>
            <a:r>
              <a:rPr lang="en-PH" sz="3600" dirty="0" smtClean="0"/>
              <a:t> per year.</a:t>
            </a: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311286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894"/>
            <a:ext cx="7886700" cy="1325563"/>
          </a:xfrm>
        </p:spPr>
        <p:txBody>
          <a:bodyPr/>
          <a:lstStyle/>
          <a:p>
            <a:r>
              <a:rPr lang="en-PH" b="1" dirty="0" smtClean="0">
                <a:latin typeface="+mn-lt"/>
              </a:rPr>
              <a:t>Problem Solving</a:t>
            </a:r>
            <a:endParaRPr lang="en-PH" b="1" dirty="0">
              <a:latin typeface="+mn-lt"/>
            </a:endParaRPr>
          </a:p>
        </p:txBody>
      </p:sp>
      <p:sp>
        <p:nvSpPr>
          <p:cNvPr id="3" name="Content Placeholder 2"/>
          <p:cNvSpPr>
            <a:spLocks noGrp="1"/>
          </p:cNvSpPr>
          <p:nvPr>
            <p:ph idx="1"/>
          </p:nvPr>
        </p:nvSpPr>
        <p:spPr>
          <a:xfrm>
            <a:off x="457200" y="1417638"/>
            <a:ext cx="8458200" cy="3687762"/>
          </a:xfrm>
        </p:spPr>
        <p:txBody>
          <a:bodyPr>
            <a:noAutofit/>
          </a:bodyPr>
          <a:lstStyle/>
          <a:p>
            <a:pPr>
              <a:buFont typeface="Wingdings" pitchFamily="2" charset="2"/>
              <a:buChar char="v"/>
            </a:pPr>
            <a:r>
              <a:rPr lang="en-PH" sz="4000" dirty="0" smtClean="0"/>
              <a:t>  </a:t>
            </a:r>
            <a:r>
              <a:rPr lang="en-PH" sz="3600" dirty="0" smtClean="0"/>
              <a:t>Suppose that the reading from a survey meter in an area near a source is 0.10 </a:t>
            </a:r>
            <a:r>
              <a:rPr lang="en-PH" sz="3600" dirty="0" err="1" smtClean="0"/>
              <a:t>μSv</a:t>
            </a:r>
            <a:r>
              <a:rPr lang="en-PH" sz="3600" dirty="0" smtClean="0"/>
              <a:t>/</a:t>
            </a:r>
            <a:r>
              <a:rPr lang="en-PH" sz="3600" dirty="0" err="1" smtClean="0"/>
              <a:t>hr</a:t>
            </a:r>
            <a:r>
              <a:rPr lang="en-PH" sz="3600" dirty="0" smtClean="0"/>
              <a:t> and a person works in the area for an average of 4 hours per day, 5 days a week, 48 weeks in a year, will the radiation dose limit to the worker be exceeded?</a:t>
            </a: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559188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PH" b="1" dirty="0" smtClean="0">
                <a:latin typeface="+mn-lt"/>
              </a:rPr>
              <a:t>Answer</a:t>
            </a:r>
            <a:endParaRPr lang="en-PH" b="1" dirty="0">
              <a:latin typeface="+mn-lt"/>
            </a:endParaRPr>
          </a:p>
        </p:txBody>
      </p:sp>
      <p:sp>
        <p:nvSpPr>
          <p:cNvPr id="3" name="Content Placeholder 2"/>
          <p:cNvSpPr>
            <a:spLocks noGrp="1"/>
          </p:cNvSpPr>
          <p:nvPr>
            <p:ph idx="1"/>
          </p:nvPr>
        </p:nvSpPr>
        <p:spPr>
          <a:xfrm>
            <a:off x="628650" y="1371600"/>
            <a:ext cx="7886700" cy="4351338"/>
          </a:xfrm>
        </p:spPr>
        <p:txBody>
          <a:bodyPr>
            <a:normAutofit/>
          </a:bodyPr>
          <a:lstStyle/>
          <a:p>
            <a:pPr marL="114300" indent="0" algn="just">
              <a:buNone/>
            </a:pPr>
            <a:r>
              <a:rPr lang="en-PH" sz="3600" dirty="0"/>
              <a:t>The answer is </a:t>
            </a:r>
            <a:r>
              <a:rPr lang="en-PH" sz="3600" dirty="0">
                <a:solidFill>
                  <a:schemeClr val="tx2"/>
                </a:solidFill>
              </a:rPr>
              <a:t>480  </a:t>
            </a:r>
            <a:r>
              <a:rPr lang="en-PH" sz="3600" dirty="0" err="1" smtClean="0">
                <a:solidFill>
                  <a:schemeClr val="tx2"/>
                </a:solidFill>
              </a:rPr>
              <a:t>μSv</a:t>
            </a:r>
            <a:r>
              <a:rPr lang="en-PH" sz="3600" dirty="0" smtClean="0"/>
              <a:t> </a:t>
            </a:r>
          </a:p>
          <a:p>
            <a:pPr marL="114300" indent="0" algn="just">
              <a:buNone/>
            </a:pPr>
            <a:r>
              <a:rPr lang="en-PH" sz="3600" dirty="0" smtClean="0"/>
              <a:t>0.10  </a:t>
            </a:r>
            <a:r>
              <a:rPr lang="en-PH" sz="3600" dirty="0" err="1"/>
              <a:t>μSv</a:t>
            </a:r>
            <a:r>
              <a:rPr lang="en-PH" sz="3600" dirty="0"/>
              <a:t>/</a:t>
            </a:r>
            <a:r>
              <a:rPr lang="en-PH" sz="3600" dirty="0" err="1"/>
              <a:t>hr</a:t>
            </a:r>
            <a:r>
              <a:rPr lang="en-PH" sz="3600" dirty="0"/>
              <a:t> x 4 </a:t>
            </a:r>
            <a:r>
              <a:rPr lang="en-PH" sz="3600" dirty="0" err="1"/>
              <a:t>hr</a:t>
            </a:r>
            <a:r>
              <a:rPr lang="en-PH" sz="3600" dirty="0"/>
              <a:t> x 5 days x 48 weeks / year </a:t>
            </a:r>
          </a:p>
          <a:p>
            <a:pPr marL="114300" indent="0" algn="just">
              <a:buNone/>
            </a:pPr>
            <a:r>
              <a:rPr lang="en-PH" sz="3600" dirty="0"/>
              <a:t>     = 480  </a:t>
            </a:r>
            <a:r>
              <a:rPr lang="en-PH" sz="3600" dirty="0" err="1" smtClean="0"/>
              <a:t>μSv</a:t>
            </a:r>
            <a:endParaRPr lang="en-PH" sz="3600" dirty="0" smtClean="0"/>
          </a:p>
          <a:p>
            <a:pPr marL="114300" indent="0" algn="just">
              <a:buNone/>
            </a:pPr>
            <a:r>
              <a:rPr lang="en-PH" sz="3600" dirty="0" smtClean="0"/>
              <a:t>Hence</a:t>
            </a:r>
            <a:r>
              <a:rPr lang="en-PH" sz="3600" dirty="0"/>
              <a:t>, the radiation dose is below the limit which is 50 </a:t>
            </a:r>
            <a:r>
              <a:rPr lang="en-PH" sz="3600" dirty="0" err="1" smtClean="0"/>
              <a:t>mSv</a:t>
            </a:r>
            <a:r>
              <a:rPr lang="en-PH" sz="3600" dirty="0" smtClean="0"/>
              <a:t>.</a:t>
            </a:r>
            <a:endParaRPr lang="en-PH" sz="3600" dirty="0"/>
          </a:p>
          <a:p>
            <a:pPr marL="114300" indent="0" algn="just">
              <a:buNone/>
            </a:pPr>
            <a:endParaRPr lang="en-PH" sz="3600" dirty="0"/>
          </a:p>
          <a:p>
            <a:pPr marL="114300" indent="0" algn="just">
              <a:buNone/>
            </a:pP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122906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4000" b="1" dirty="0" smtClean="0">
                <a:latin typeface="+mn-lt"/>
              </a:rPr>
              <a:t>Document –based learning</a:t>
            </a:r>
            <a:endParaRPr lang="en-PH" sz="4000" b="1" dirty="0">
              <a:latin typeface="+mn-lt"/>
            </a:endParaRPr>
          </a:p>
        </p:txBody>
      </p:sp>
      <p:sp>
        <p:nvSpPr>
          <p:cNvPr id="3" name="Content Placeholder 2"/>
          <p:cNvSpPr>
            <a:spLocks noGrp="1"/>
          </p:cNvSpPr>
          <p:nvPr>
            <p:ph idx="1"/>
          </p:nvPr>
        </p:nvSpPr>
        <p:spPr>
          <a:xfrm>
            <a:off x="628650" y="1825625"/>
            <a:ext cx="7886700" cy="2593975"/>
          </a:xfrm>
        </p:spPr>
        <p:txBody>
          <a:bodyPr>
            <a:normAutofit/>
          </a:bodyPr>
          <a:lstStyle/>
          <a:p>
            <a:pPr marL="114300" indent="0">
              <a:buNone/>
            </a:pPr>
            <a:r>
              <a:rPr lang="en-PH" sz="4400" dirty="0" smtClean="0"/>
              <a:t>If </a:t>
            </a:r>
            <a:r>
              <a:rPr lang="en-PH" sz="4400" dirty="0"/>
              <a:t>you were to build a house, would you like its walls and/or flooring be made of rocks and other related materials? Explain</a:t>
            </a:r>
            <a:r>
              <a:rPr lang="en-PH" sz="4400" dirty="0" smtClean="0"/>
              <a:t>.</a:t>
            </a:r>
            <a:endParaRPr lang="en-PH"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456604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27" y="136311"/>
            <a:ext cx="7886700" cy="680423"/>
          </a:xfrm>
        </p:spPr>
        <p:txBody>
          <a:bodyPr>
            <a:normAutofit fontScale="90000"/>
          </a:bodyPr>
          <a:lstStyle/>
          <a:p>
            <a:r>
              <a:rPr lang="en-PH" b="1" dirty="0" smtClean="0"/>
              <a:t>Document-based learning </a:t>
            </a:r>
            <a:br>
              <a:rPr lang="en-PH" b="1" dirty="0" smtClean="0"/>
            </a:br>
            <a:endParaRPr lang="en-PH" sz="1600" dirty="0">
              <a:solidFill>
                <a:srgbClr val="FF0000"/>
              </a:solidFill>
            </a:endParaRP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1610" y="1986818"/>
            <a:ext cx="6710790" cy="3709977"/>
          </a:xfrm>
          <a:prstGeom prst="rect">
            <a:avLst/>
          </a:prstGeom>
          <a:noFill/>
          <a:ln>
            <a:noFill/>
          </a:ln>
        </p:spPr>
      </p:pic>
      <p:pic>
        <p:nvPicPr>
          <p:cNvPr id="5" name="Picture 4"/>
          <p:cNvPicPr>
            <a:picLocks noChangeAspect="1"/>
          </p:cNvPicPr>
          <p:nvPr/>
        </p:nvPicPr>
        <p:blipFill>
          <a:blip r:embed="rId3" cstate="print"/>
          <a:stretch>
            <a:fillRect/>
          </a:stretch>
        </p:blipFill>
        <p:spPr>
          <a:xfrm>
            <a:off x="1869243" y="675618"/>
            <a:ext cx="5369757" cy="12293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52526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4000" b="1" dirty="0" smtClean="0">
                <a:latin typeface="+mn-lt"/>
              </a:rPr>
              <a:t>Question:</a:t>
            </a:r>
            <a:endParaRPr lang="en-PH" sz="4000" b="1" dirty="0">
              <a:latin typeface="+mn-lt"/>
            </a:endParaRPr>
          </a:p>
        </p:txBody>
      </p:sp>
      <p:sp>
        <p:nvSpPr>
          <p:cNvPr id="3" name="Content Placeholder 2"/>
          <p:cNvSpPr>
            <a:spLocks noGrp="1"/>
          </p:cNvSpPr>
          <p:nvPr>
            <p:ph idx="1"/>
          </p:nvPr>
        </p:nvSpPr>
        <p:spPr/>
        <p:txBody>
          <a:bodyPr>
            <a:normAutofit/>
          </a:bodyPr>
          <a:lstStyle/>
          <a:p>
            <a:pPr marL="0" indent="0">
              <a:buNone/>
            </a:pPr>
            <a:r>
              <a:rPr lang="en-PH" sz="4000" dirty="0"/>
              <a:t>“Based from the </a:t>
            </a:r>
            <a:r>
              <a:rPr lang="en-PH" sz="4000" dirty="0" smtClean="0"/>
              <a:t>journal, </a:t>
            </a:r>
            <a:r>
              <a:rPr lang="en-PH" sz="4000" dirty="0"/>
              <a:t>would you like to use igneous rocks and other related resources as building materials for your home? Why or why not?”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745173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PH" b="1" dirty="0" smtClean="0">
                <a:latin typeface="+mn-lt"/>
              </a:rPr>
              <a:t>Possible answer:</a:t>
            </a:r>
            <a:endParaRPr lang="en-PH" b="1" dirty="0">
              <a:latin typeface="+mn-lt"/>
            </a:endParaRPr>
          </a:p>
        </p:txBody>
      </p:sp>
      <p:sp>
        <p:nvSpPr>
          <p:cNvPr id="3" name="Content Placeholder 2"/>
          <p:cNvSpPr>
            <a:spLocks noGrp="1"/>
          </p:cNvSpPr>
          <p:nvPr>
            <p:ph idx="1"/>
          </p:nvPr>
        </p:nvSpPr>
        <p:spPr>
          <a:xfrm>
            <a:off x="628650" y="1554163"/>
            <a:ext cx="8286750" cy="2937669"/>
          </a:xfrm>
        </p:spPr>
        <p:txBody>
          <a:bodyPr>
            <a:normAutofit/>
          </a:bodyPr>
          <a:lstStyle/>
          <a:p>
            <a:pPr marL="0" indent="0">
              <a:buNone/>
            </a:pPr>
            <a:r>
              <a:rPr lang="en-PH" sz="3600" dirty="0"/>
              <a:t>According to the research, the radiation given off by rocks is below the limit of dose rate. Hence, they are safe to use as building materials for home. We should not sacrifice durability with misconception on radiation.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77703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17" y="152400"/>
            <a:ext cx="2952750" cy="1325563"/>
          </a:xfrm>
        </p:spPr>
        <p:txBody>
          <a:bodyPr/>
          <a:lstStyle/>
          <a:p>
            <a:r>
              <a:rPr lang="en-PH" b="1" dirty="0" smtClean="0">
                <a:latin typeface="+mn-lt"/>
              </a:rPr>
              <a:t>Answers:</a:t>
            </a:r>
            <a:endParaRPr lang="en-PH" b="1" dirty="0">
              <a:latin typeface="+mn-lt"/>
            </a:endParaRPr>
          </a:p>
        </p:txBody>
      </p:sp>
      <p:sp>
        <p:nvSpPr>
          <p:cNvPr id="3" name="Content Placeholder 2"/>
          <p:cNvSpPr>
            <a:spLocks noGrp="1"/>
          </p:cNvSpPr>
          <p:nvPr>
            <p:ph idx="1"/>
          </p:nvPr>
        </p:nvSpPr>
        <p:spPr>
          <a:xfrm>
            <a:off x="1681017" y="1253331"/>
            <a:ext cx="7886700" cy="4351338"/>
          </a:xfrm>
        </p:spPr>
        <p:txBody>
          <a:bodyPr>
            <a:normAutofit/>
          </a:bodyPr>
          <a:lstStyle/>
          <a:p>
            <a:r>
              <a:rPr lang="en-PH" sz="4000" dirty="0" err="1" smtClean="0"/>
              <a:t>Canipo</a:t>
            </a:r>
            <a:r>
              <a:rPr lang="en-PH" sz="4000" dirty="0" smtClean="0"/>
              <a:t> - inactive</a:t>
            </a:r>
          </a:p>
          <a:p>
            <a:r>
              <a:rPr lang="en-PH" sz="4000" dirty="0" err="1" smtClean="0"/>
              <a:t>Banahaw</a:t>
            </a:r>
            <a:r>
              <a:rPr lang="en-PH" sz="4000" dirty="0" smtClean="0"/>
              <a:t> - active</a:t>
            </a:r>
          </a:p>
          <a:p>
            <a:r>
              <a:rPr lang="en-PH" sz="4000" dirty="0" err="1" smtClean="0"/>
              <a:t>Bulusan</a:t>
            </a:r>
            <a:r>
              <a:rPr lang="en-PH" sz="4000" dirty="0" smtClean="0"/>
              <a:t> - active</a:t>
            </a:r>
          </a:p>
          <a:p>
            <a:r>
              <a:rPr lang="en-PH" sz="4000" dirty="0" err="1" smtClean="0"/>
              <a:t>Didicas</a:t>
            </a:r>
            <a:r>
              <a:rPr lang="en-PH" sz="4000" dirty="0" smtClean="0"/>
              <a:t> - active</a:t>
            </a:r>
          </a:p>
          <a:p>
            <a:r>
              <a:rPr lang="en-PH" sz="4000" dirty="0" err="1" smtClean="0"/>
              <a:t>Matutum</a:t>
            </a:r>
            <a:r>
              <a:rPr lang="en-PH" sz="4000" dirty="0" smtClean="0"/>
              <a:t> - active</a:t>
            </a:r>
          </a:p>
          <a:p>
            <a:endParaRPr lang="en-PH"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431843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493" y="914400"/>
            <a:ext cx="8717507" cy="4724400"/>
          </a:xfrm>
        </p:spPr>
        <p:txBody>
          <a:bodyPr>
            <a:noAutofit/>
          </a:bodyPr>
          <a:lstStyle/>
          <a:p>
            <a:r>
              <a:rPr lang="en-PH" sz="2800" dirty="0"/>
              <a:t>If in case, your radiation dose exceeds the limit, what will you do</a:t>
            </a:r>
            <a:r>
              <a:rPr lang="en-PH" sz="2800" dirty="0" smtClean="0"/>
              <a:t>?</a:t>
            </a:r>
          </a:p>
          <a:p>
            <a:r>
              <a:rPr lang="en-PH" sz="2800" dirty="0"/>
              <a:t>With your groupmates, prepare a </a:t>
            </a:r>
            <a:r>
              <a:rPr lang="en-PH" sz="2800" dirty="0" smtClean="0"/>
              <a:t>2-3 minute group </a:t>
            </a:r>
            <a:r>
              <a:rPr lang="en-PH" sz="2800" dirty="0"/>
              <a:t>presentation on the positive and negative effects of radiation to humans and how to minimize the negative effects through:</a:t>
            </a:r>
          </a:p>
          <a:p>
            <a:pPr lvl="1"/>
            <a:r>
              <a:rPr lang="en-PH" dirty="0" smtClean="0"/>
              <a:t>Pantomime</a:t>
            </a:r>
            <a:endParaRPr lang="en-PH" dirty="0"/>
          </a:p>
          <a:p>
            <a:pPr lvl="1"/>
            <a:r>
              <a:rPr lang="en-PH" dirty="0" smtClean="0"/>
              <a:t>Song/Jingle</a:t>
            </a:r>
            <a:endParaRPr lang="en-PH" dirty="0"/>
          </a:p>
          <a:p>
            <a:pPr lvl="1"/>
            <a:r>
              <a:rPr lang="en-PH" dirty="0" smtClean="0"/>
              <a:t>TV </a:t>
            </a:r>
            <a:r>
              <a:rPr lang="en-PH" dirty="0"/>
              <a:t>News reporting</a:t>
            </a:r>
          </a:p>
          <a:p>
            <a:pPr lvl="1"/>
            <a:r>
              <a:rPr lang="en-PH" dirty="0" smtClean="0"/>
              <a:t>Poem</a:t>
            </a:r>
            <a:endParaRPr lang="en-PH" dirty="0"/>
          </a:p>
          <a:p>
            <a:pPr lvl="1"/>
            <a:r>
              <a:rPr lang="en-PH" dirty="0" smtClean="0"/>
              <a:t>Rap</a:t>
            </a:r>
            <a:endParaRPr lang="en-PH" dirty="0"/>
          </a:p>
          <a:p>
            <a:endParaRPr lang="en-PH" sz="2800" dirty="0"/>
          </a:p>
        </p:txBody>
      </p:sp>
      <p:sp>
        <p:nvSpPr>
          <p:cNvPr id="5" name="Title 1"/>
          <p:cNvSpPr txBox="1">
            <a:spLocks/>
          </p:cNvSpPr>
          <p:nvPr/>
        </p:nvSpPr>
        <p:spPr>
          <a:xfrm>
            <a:off x="426492" y="193316"/>
            <a:ext cx="80391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sz="4000" b="1" dirty="0" smtClean="0">
                <a:latin typeface="+mn-lt"/>
              </a:rPr>
              <a:t>Question:</a:t>
            </a:r>
            <a:endParaRPr lang="en-PH" sz="4000" b="1" dirty="0">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440517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
            <a:ext cx="7886700" cy="784077"/>
          </a:xfrm>
        </p:spPr>
        <p:txBody>
          <a:bodyPr/>
          <a:lstStyle/>
          <a:p>
            <a:r>
              <a:rPr lang="en-PH" b="1" dirty="0" smtClean="0">
                <a:latin typeface="+mn-lt"/>
              </a:rPr>
              <a:t>Rubrics for group presentation</a:t>
            </a:r>
            <a:endParaRPr lang="en-PH"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41035993"/>
              </p:ext>
            </p:extLst>
          </p:nvPr>
        </p:nvGraphicFramePr>
        <p:xfrm>
          <a:off x="685800" y="689150"/>
          <a:ext cx="7772400" cy="5349381"/>
        </p:xfrm>
        <a:graphic>
          <a:graphicData uri="http://schemas.openxmlformats.org/drawingml/2006/table">
            <a:tbl>
              <a:tblPr firstRow="1" firstCol="1" bandRow="1">
                <a:tableStyleId>{5C22544A-7EE6-4342-B048-85BDC9FD1C3A}</a:tableStyleId>
              </a:tblPr>
              <a:tblGrid>
                <a:gridCol w="1288285"/>
                <a:gridCol w="1416348"/>
                <a:gridCol w="1487493"/>
                <a:gridCol w="1416348"/>
                <a:gridCol w="1416348"/>
                <a:gridCol w="747578"/>
              </a:tblGrid>
              <a:tr h="157238">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PH" sz="1200" dirty="0">
                          <a:effectLst/>
                        </a:rPr>
                        <a:t>Criteria</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H"/>
                    </a:p>
                  </a:txBody>
                  <a:tcPr/>
                </a:tc>
                <a:tc hMerge="1">
                  <a:txBody>
                    <a:bodyPr/>
                    <a:lstStyle/>
                    <a:p>
                      <a:endParaRPr lang="en-PH"/>
                    </a:p>
                  </a:txBody>
                  <a:tcPr/>
                </a:tc>
                <a:tc hMerge="1">
                  <a:txBody>
                    <a:bodyPr/>
                    <a:lstStyle/>
                    <a:p>
                      <a:endParaRPr lang="en-PH"/>
                    </a:p>
                  </a:txBody>
                  <a:tcPr/>
                </a:tc>
                <a:tc>
                  <a:txBody>
                    <a:bodyPr/>
                    <a:lstStyle/>
                    <a:p>
                      <a:pPr marL="0" marR="0" algn="ctr">
                        <a:lnSpc>
                          <a:spcPct val="107000"/>
                        </a:lnSpc>
                        <a:spcBef>
                          <a:spcPts val="0"/>
                        </a:spcBef>
                        <a:spcAft>
                          <a:spcPts val="0"/>
                        </a:spcAft>
                      </a:pPr>
                      <a:r>
                        <a:rPr lang="en-PH" sz="1200" dirty="0">
                          <a:effectLst/>
                        </a:rPr>
                        <a:t>Points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7238">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1</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2</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3</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4</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43901">
                <a:tc>
                  <a:txBody>
                    <a:bodyPr/>
                    <a:lstStyle/>
                    <a:p>
                      <a:pPr marL="0" marR="0" algn="l">
                        <a:lnSpc>
                          <a:spcPct val="107000"/>
                        </a:lnSpc>
                        <a:spcBef>
                          <a:spcPts val="0"/>
                        </a:spcBef>
                        <a:spcAft>
                          <a:spcPts val="0"/>
                        </a:spcAft>
                      </a:pPr>
                      <a:r>
                        <a:rPr lang="en-PH" sz="1200" dirty="0">
                          <a:effectLst/>
                        </a:rPr>
                        <a:t>Organization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Audience cannot understand presentation because there is no sequence of information.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Audience has difficulty following presentation because presenters jump around.</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Audience can follow the sequence of the presentation.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The presentation is interesting and organized.</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43901">
                <a:tc>
                  <a:txBody>
                    <a:bodyPr/>
                    <a:lstStyle/>
                    <a:p>
                      <a:pPr marL="0" marR="0" algn="l">
                        <a:lnSpc>
                          <a:spcPct val="107000"/>
                        </a:lnSpc>
                        <a:spcBef>
                          <a:spcPts val="0"/>
                        </a:spcBef>
                        <a:spcAft>
                          <a:spcPts val="0"/>
                        </a:spcAft>
                      </a:pPr>
                      <a:r>
                        <a:rPr lang="en-PH" sz="1200">
                          <a:effectLst/>
                        </a:rPr>
                        <a:t>Content knowledge</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Presenters do not have grasp of information; they cannot answer questions about the topic.</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are uncomfortable about information and finds difficulty in answering questions.</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 is at ease with content but finds it difficult to elaborate.</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demonstrate full knowledge with explanation and elaboration.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5013">
                <a:tc>
                  <a:txBody>
                    <a:bodyPr/>
                    <a:lstStyle/>
                    <a:p>
                      <a:pPr marL="0" marR="0" algn="l">
                        <a:lnSpc>
                          <a:spcPct val="107000"/>
                        </a:lnSpc>
                        <a:spcBef>
                          <a:spcPts val="0"/>
                        </a:spcBef>
                        <a:spcAft>
                          <a:spcPts val="0"/>
                        </a:spcAft>
                      </a:pPr>
                      <a:r>
                        <a:rPr lang="en-PH" sz="1200">
                          <a:effectLst/>
                        </a:rPr>
                        <a:t>Visuals</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used visuals.</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rarely used visuals to support text.</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Visuals used are related to text and presentation.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used visuals to reinforce text and presentation.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9457">
                <a:tc>
                  <a:txBody>
                    <a:bodyPr/>
                    <a:lstStyle/>
                    <a:p>
                      <a:pPr marL="0" marR="0" algn="l">
                        <a:lnSpc>
                          <a:spcPct val="107000"/>
                        </a:lnSpc>
                        <a:spcBef>
                          <a:spcPts val="0"/>
                        </a:spcBef>
                        <a:spcAft>
                          <a:spcPts val="0"/>
                        </a:spcAft>
                      </a:pPr>
                      <a:r>
                        <a:rPr lang="en-PH" sz="1200">
                          <a:effectLst/>
                        </a:rPr>
                        <a:t>Mechanics</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There are four or more grammatical errors during the presentation.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There are three grammatical errors during the presentation.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There are not more than two grammatical errors during the presentation.</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Presentation has no grammatical errors.</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5013">
                <a:tc>
                  <a:txBody>
                    <a:bodyPr/>
                    <a:lstStyle/>
                    <a:p>
                      <a:pPr marL="0" marR="0" algn="l">
                        <a:lnSpc>
                          <a:spcPct val="107000"/>
                        </a:lnSpc>
                        <a:spcBef>
                          <a:spcPts val="0"/>
                        </a:spcBef>
                        <a:spcAft>
                          <a:spcPts val="0"/>
                        </a:spcAft>
                      </a:pPr>
                      <a:r>
                        <a:rPr lang="en-PH" sz="1200" dirty="0">
                          <a:effectLst/>
                        </a:rPr>
                        <a:t>Delivery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a:effectLst/>
                        </a:rPr>
                        <a:t>Presenter’s voice was not loud and clear.</a:t>
                      </a:r>
                      <a:endParaRPr lang="en-PH"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Audience has difficulty hearing the presentation.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Presenter’s voice is clear.</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PH" sz="1200" dirty="0">
                          <a:effectLst/>
                        </a:rPr>
                        <a:t>Presenter’s voice is clear and words are pronounced precisely.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PH" sz="1200" dirty="0">
                          <a:effectLst/>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619111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65" y="2857500"/>
            <a:ext cx="7620000" cy="1143000"/>
          </a:xfrm>
        </p:spPr>
        <p:txBody>
          <a:bodyPr/>
          <a:lstStyle/>
          <a:p>
            <a:pPr algn="ctr"/>
            <a:r>
              <a:rPr lang="en-PH" sz="5400" b="1" dirty="0" smtClean="0">
                <a:latin typeface="+mn-lt"/>
              </a:rPr>
              <a:t>Generalization</a:t>
            </a:r>
            <a:endParaRPr lang="en-PH" sz="5400"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448387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051"/>
            <a:ext cx="4095750" cy="915550"/>
          </a:xfrm>
        </p:spPr>
        <p:txBody>
          <a:bodyPr/>
          <a:lstStyle/>
          <a:p>
            <a:r>
              <a:rPr lang="en-PH" b="1" dirty="0" smtClean="0">
                <a:latin typeface="+mn-lt"/>
              </a:rPr>
              <a:t>Concept Matrix</a:t>
            </a:r>
            <a:endParaRPr lang="en-PH" b="1" dirty="0">
              <a:solidFill>
                <a:srgbClr val="FF000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14921567"/>
              </p:ext>
            </p:extLst>
          </p:nvPr>
        </p:nvGraphicFramePr>
        <p:xfrm>
          <a:off x="2362200" y="890587"/>
          <a:ext cx="4419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228600" y="3525713"/>
            <a:ext cx="8915400" cy="2292823"/>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Ø"/>
            </a:pPr>
            <a:r>
              <a:rPr lang="en-PH" sz="2600" dirty="0" smtClean="0"/>
              <a:t>To summarize the important concepts on radiation in igneous rock, let’s construct a concept matrix.</a:t>
            </a:r>
          </a:p>
          <a:p>
            <a:pPr>
              <a:buFont typeface="Wingdings" panose="05000000000000000000" pitchFamily="2" charset="2"/>
              <a:buChar char="Ø"/>
            </a:pPr>
            <a:r>
              <a:rPr lang="en-PH" sz="2600" dirty="0" smtClean="0"/>
              <a:t>With a partner, construct a concept matrix.</a:t>
            </a:r>
          </a:p>
          <a:p>
            <a:pPr>
              <a:buFont typeface="Wingdings" panose="05000000000000000000" pitchFamily="2" charset="2"/>
              <a:buChar char="Ø"/>
            </a:pPr>
            <a:r>
              <a:rPr lang="en-PH" sz="2600" dirty="0" smtClean="0"/>
              <a:t>In the concept matrix, write down four main concepts or ideas on radiation in igneous rocks that you have learned from this lesson.</a:t>
            </a:r>
          </a:p>
          <a:p>
            <a:pPr>
              <a:buFont typeface="Wingdings" panose="05000000000000000000" pitchFamily="2" charset="2"/>
              <a:buChar char="Ø"/>
            </a:pPr>
            <a:endParaRPr lang="en-PH" sz="28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009723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1334"/>
            <a:ext cx="8515350" cy="1056047"/>
          </a:xfrm>
        </p:spPr>
        <p:txBody>
          <a:bodyPr/>
          <a:lstStyle/>
          <a:p>
            <a:r>
              <a:rPr lang="en-PH" b="1" dirty="0" smtClean="0">
                <a:latin typeface="+mn-lt"/>
              </a:rPr>
              <a:t>Evaluation: Individual whiteboards</a:t>
            </a:r>
            <a:endParaRPr lang="en-PH" b="1" dirty="0">
              <a:latin typeface="+mn-lt"/>
            </a:endParaRPr>
          </a:p>
        </p:txBody>
      </p:sp>
      <p:sp>
        <p:nvSpPr>
          <p:cNvPr id="3" name="Content Placeholder 2"/>
          <p:cNvSpPr>
            <a:spLocks noGrp="1"/>
          </p:cNvSpPr>
          <p:nvPr>
            <p:ph idx="1"/>
          </p:nvPr>
        </p:nvSpPr>
        <p:spPr>
          <a:xfrm>
            <a:off x="754916" y="1524000"/>
            <a:ext cx="8084283" cy="3352800"/>
          </a:xfrm>
        </p:spPr>
        <p:txBody>
          <a:bodyPr>
            <a:noAutofit/>
          </a:bodyPr>
          <a:lstStyle/>
          <a:p>
            <a:r>
              <a:rPr lang="en-PH" dirty="0"/>
              <a:t>Get your individual whiteboards.</a:t>
            </a:r>
          </a:p>
          <a:p>
            <a:endParaRPr lang="en-PH" dirty="0"/>
          </a:p>
          <a:p>
            <a:r>
              <a:rPr lang="en-PH" dirty="0"/>
              <a:t>Record your answers on individual whiteboards. I will move around the class and observe your responses. </a:t>
            </a:r>
            <a:endParaRPr lang="en-PH" dirty="0" smtClean="0"/>
          </a:p>
          <a:p>
            <a:pPr marL="114300" indent="0">
              <a:buNone/>
            </a:pPr>
            <a:endParaRPr lang="en-PH" dirty="0" smtClean="0"/>
          </a:p>
          <a:p>
            <a:r>
              <a:rPr lang="en-PH" dirty="0" smtClean="0"/>
              <a:t>Raise </a:t>
            </a:r>
            <a:r>
              <a:rPr lang="en-PH" dirty="0"/>
              <a:t>your whiteboards when I ask you to do so</a:t>
            </a:r>
            <a:r>
              <a:rPr lang="en-PH" sz="3600" dirty="0"/>
              <a:t>.</a:t>
            </a:r>
          </a:p>
          <a:p>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34912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137"/>
            <a:ext cx="7886700" cy="1325563"/>
          </a:xfrm>
        </p:spPr>
        <p:txBody>
          <a:bodyPr/>
          <a:lstStyle/>
          <a:p>
            <a:r>
              <a:rPr lang="en-PH" b="1" dirty="0" smtClean="0">
                <a:latin typeface="+mn-lt"/>
              </a:rPr>
              <a:t>Evaluation:</a:t>
            </a:r>
            <a:endParaRPr lang="en-PH" b="1" dirty="0">
              <a:latin typeface="+mn-lt"/>
            </a:endParaRPr>
          </a:p>
        </p:txBody>
      </p:sp>
      <p:sp>
        <p:nvSpPr>
          <p:cNvPr id="3" name="Content Placeholder 2"/>
          <p:cNvSpPr>
            <a:spLocks noGrp="1"/>
          </p:cNvSpPr>
          <p:nvPr>
            <p:ph idx="1"/>
          </p:nvPr>
        </p:nvSpPr>
        <p:spPr>
          <a:xfrm>
            <a:off x="628650" y="1371600"/>
            <a:ext cx="8362950" cy="4351338"/>
          </a:xfrm>
        </p:spPr>
        <p:txBody>
          <a:bodyPr>
            <a:normAutofit/>
          </a:bodyPr>
          <a:lstStyle/>
          <a:p>
            <a:pPr marL="571500" indent="-457200">
              <a:buFont typeface="+mj-lt"/>
              <a:buAutoNum type="arabicPeriod"/>
            </a:pPr>
            <a:r>
              <a:rPr lang="en-PH" sz="3600" dirty="0" smtClean="0"/>
              <a:t>Which </a:t>
            </a:r>
            <a:r>
              <a:rPr lang="en-PH" sz="3600" dirty="0"/>
              <a:t>of the following is a volcanic emission?</a:t>
            </a:r>
          </a:p>
          <a:p>
            <a:pPr marL="114300" indent="0">
              <a:buNone/>
            </a:pPr>
            <a:r>
              <a:rPr lang="en-PH" sz="3600" dirty="0"/>
              <a:t>A.	</a:t>
            </a:r>
            <a:r>
              <a:rPr lang="en-PH" sz="3600" dirty="0" smtClean="0"/>
              <a:t>breccia</a:t>
            </a:r>
            <a:endParaRPr lang="en-PH" sz="3600" dirty="0"/>
          </a:p>
          <a:p>
            <a:pPr marL="114300" indent="0">
              <a:buNone/>
            </a:pPr>
            <a:r>
              <a:rPr lang="en-PH" sz="3600" dirty="0"/>
              <a:t>B.	granite</a:t>
            </a:r>
          </a:p>
          <a:p>
            <a:pPr marL="114300" indent="0">
              <a:buNone/>
            </a:pPr>
            <a:r>
              <a:rPr lang="en-PH" sz="3600" dirty="0"/>
              <a:t>C.	limestone</a:t>
            </a:r>
          </a:p>
          <a:p>
            <a:pPr marL="114300" indent="0">
              <a:buNone/>
            </a:pPr>
            <a:r>
              <a:rPr lang="en-PH" sz="3600" dirty="0"/>
              <a:t>D.	marble</a:t>
            </a:r>
          </a:p>
          <a:p>
            <a:pPr marL="114300" indent="0">
              <a:buNone/>
            </a:pPr>
            <a:endParaRPr lang="en-PH"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958987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23812"/>
            <a:ext cx="7886700" cy="1325563"/>
          </a:xfrm>
        </p:spPr>
        <p:txBody>
          <a:bodyPr/>
          <a:lstStyle/>
          <a:p>
            <a:r>
              <a:rPr lang="en-PH" b="1" dirty="0" smtClean="0">
                <a:latin typeface="+mn-lt"/>
              </a:rPr>
              <a:t>Evaluation:</a:t>
            </a:r>
            <a:endParaRPr lang="en-PH" b="1" dirty="0">
              <a:latin typeface="+mn-lt"/>
            </a:endParaRPr>
          </a:p>
        </p:txBody>
      </p:sp>
      <p:sp>
        <p:nvSpPr>
          <p:cNvPr id="3" name="Content Placeholder 2"/>
          <p:cNvSpPr>
            <a:spLocks noGrp="1"/>
          </p:cNvSpPr>
          <p:nvPr>
            <p:ph idx="1"/>
          </p:nvPr>
        </p:nvSpPr>
        <p:spPr>
          <a:xfrm>
            <a:off x="754917" y="1253331"/>
            <a:ext cx="8148638" cy="4351338"/>
          </a:xfrm>
        </p:spPr>
        <p:txBody>
          <a:bodyPr>
            <a:normAutofit/>
          </a:bodyPr>
          <a:lstStyle/>
          <a:p>
            <a:pPr marL="571500" indent="-457200">
              <a:buFont typeface="+mj-lt"/>
              <a:buAutoNum type="arabicPeriod" startAt="2"/>
            </a:pPr>
            <a:r>
              <a:rPr lang="en-PH" sz="3200" dirty="0" smtClean="0"/>
              <a:t>Calculate and answer the </a:t>
            </a:r>
            <a:r>
              <a:rPr lang="en-PH" sz="3200" dirty="0"/>
              <a:t>following:</a:t>
            </a:r>
          </a:p>
          <a:p>
            <a:pPr marL="114300" indent="0">
              <a:buNone/>
            </a:pPr>
            <a:r>
              <a:rPr lang="en-PH" sz="3200" dirty="0"/>
              <a:t>Suppose that the reading from a survey meter in an area near a source is 0.20 </a:t>
            </a:r>
            <a:r>
              <a:rPr lang="en-PH" sz="3200" dirty="0" err="1"/>
              <a:t>μSv</a:t>
            </a:r>
            <a:r>
              <a:rPr lang="en-PH" sz="3200" dirty="0"/>
              <a:t>/</a:t>
            </a:r>
            <a:r>
              <a:rPr lang="en-PH" sz="3200" dirty="0" err="1"/>
              <a:t>hr</a:t>
            </a:r>
            <a:r>
              <a:rPr lang="en-PH" sz="3200" dirty="0"/>
              <a:t> and a person works in the area for an average of 5 hours per day, 5 days a week, 55 weeks in a year, will the radiation dose limit to the worker be exceeded?</a:t>
            </a:r>
          </a:p>
          <a:p>
            <a:pPr marL="571500" indent="-457200">
              <a:buFont typeface="+mj-lt"/>
              <a:buAutoNum type="arabicPeriod" startAt="2"/>
            </a:pP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955417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690" y="1253331"/>
            <a:ext cx="8389510" cy="2785269"/>
          </a:xfrm>
        </p:spPr>
        <p:txBody>
          <a:bodyPr>
            <a:normAutofit/>
          </a:bodyPr>
          <a:lstStyle/>
          <a:p>
            <a:pPr marL="571500" indent="-457200">
              <a:buFont typeface="+mj-lt"/>
              <a:buAutoNum type="arabicPeriod" startAt="3"/>
            </a:pPr>
            <a:r>
              <a:rPr lang="en-PH" sz="3600" dirty="0"/>
              <a:t> </a:t>
            </a:r>
            <a:r>
              <a:rPr lang="en-PH" sz="3600" dirty="0" smtClean="0"/>
              <a:t>Classify this statement as TRUE or FALSE</a:t>
            </a:r>
          </a:p>
          <a:p>
            <a:pPr marL="114300" indent="0" algn="ctr">
              <a:buNone/>
            </a:pPr>
            <a:r>
              <a:rPr lang="en-PH" sz="3600" dirty="0" smtClean="0"/>
              <a:t>    </a:t>
            </a:r>
          </a:p>
          <a:p>
            <a:pPr marL="114300" indent="0">
              <a:buNone/>
            </a:pPr>
            <a:r>
              <a:rPr lang="en-PH" sz="3600" dirty="0" smtClean="0"/>
              <a:t>Hakaru-kun can measure all types of radiation. </a:t>
            </a: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8" name="Title 1"/>
          <p:cNvSpPr txBox="1">
            <a:spLocks/>
          </p:cNvSpPr>
          <p:nvPr/>
        </p:nvSpPr>
        <p:spPr>
          <a:xfrm>
            <a:off x="614362" y="2381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Evaluation:</a:t>
            </a:r>
            <a:endParaRPr lang="en-PH" b="1" dirty="0">
              <a:latin typeface="+mn-lt"/>
            </a:endParaRPr>
          </a:p>
        </p:txBody>
      </p:sp>
    </p:spTree>
    <p:extLst>
      <p:ext uri="{BB962C8B-B14F-4D97-AF65-F5344CB8AC3E}">
        <p14:creationId xmlns:p14="http://schemas.microsoft.com/office/powerpoint/2010/main" xmlns="" val="3294710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2" y="1559781"/>
            <a:ext cx="8148638" cy="2480469"/>
          </a:xfrm>
        </p:spPr>
        <p:txBody>
          <a:bodyPr>
            <a:normAutofit/>
          </a:bodyPr>
          <a:lstStyle/>
          <a:p>
            <a:pPr marL="857250" indent="-742950">
              <a:buFont typeface="+mj-lt"/>
              <a:buAutoNum type="arabicPeriod" startAt="4"/>
            </a:pPr>
            <a:r>
              <a:rPr lang="en-PH" sz="4400" dirty="0" smtClean="0"/>
              <a:t>Classify this statement as TRUE or FALSE.</a:t>
            </a:r>
          </a:p>
          <a:p>
            <a:pPr marL="114300" indent="0">
              <a:buNone/>
            </a:pPr>
            <a:r>
              <a:rPr lang="en-PH" sz="4400" dirty="0" smtClean="0"/>
              <a:t>All rocks emit radiation.</a:t>
            </a:r>
            <a:endParaRPr lang="en-PH"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7" name="Title 1"/>
          <p:cNvSpPr txBox="1">
            <a:spLocks/>
          </p:cNvSpPr>
          <p:nvPr/>
        </p:nvSpPr>
        <p:spPr>
          <a:xfrm>
            <a:off x="614362" y="2342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Evaluation:</a:t>
            </a:r>
            <a:endParaRPr lang="en-PH" b="1" dirty="0">
              <a:latin typeface="+mn-lt"/>
            </a:endParaRPr>
          </a:p>
        </p:txBody>
      </p:sp>
    </p:spTree>
    <p:extLst>
      <p:ext uri="{BB962C8B-B14F-4D97-AF65-F5344CB8AC3E}">
        <p14:creationId xmlns:p14="http://schemas.microsoft.com/office/powerpoint/2010/main" xmlns="" val="14409530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50" y="1253331"/>
            <a:ext cx="8427050" cy="4351338"/>
          </a:xfrm>
        </p:spPr>
        <p:txBody>
          <a:bodyPr>
            <a:normAutofit/>
          </a:bodyPr>
          <a:lstStyle/>
          <a:p>
            <a:pPr marL="857250" indent="-742950">
              <a:buFont typeface="+mj-lt"/>
              <a:buAutoNum type="arabicPeriod" startAt="5"/>
            </a:pPr>
            <a:r>
              <a:rPr lang="en-PH" sz="4000" dirty="0" smtClean="0"/>
              <a:t>Classify this statement as TRUE or FALSE</a:t>
            </a:r>
          </a:p>
          <a:p>
            <a:pPr marL="114300" indent="0" algn="ctr">
              <a:buNone/>
            </a:pPr>
            <a:r>
              <a:rPr lang="en-PH" sz="4000" dirty="0" smtClean="0"/>
              <a:t>    </a:t>
            </a:r>
          </a:p>
          <a:p>
            <a:pPr marL="114300" indent="0" algn="just">
              <a:buNone/>
            </a:pPr>
            <a:r>
              <a:rPr lang="en-PH" sz="4000" dirty="0" smtClean="0"/>
              <a:t>All </a:t>
            </a:r>
            <a:r>
              <a:rPr lang="en-PH" sz="4000" dirty="0"/>
              <a:t>radiation from rocks is harmful, to limit exposure to radiation, one must not have prolong exposure to rocks.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
        <p:nvSpPr>
          <p:cNvPr id="8" name="Title 1"/>
          <p:cNvSpPr txBox="1">
            <a:spLocks/>
          </p:cNvSpPr>
          <p:nvPr/>
        </p:nvSpPr>
        <p:spPr>
          <a:xfrm>
            <a:off x="564550" y="2286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b="1" dirty="0" smtClean="0">
                <a:latin typeface="+mn-lt"/>
              </a:rPr>
              <a:t>Evaluation:</a:t>
            </a:r>
            <a:endParaRPr lang="en-PH" b="1" dirty="0">
              <a:latin typeface="+mn-lt"/>
            </a:endParaRPr>
          </a:p>
        </p:txBody>
      </p:sp>
    </p:spTree>
    <p:extLst>
      <p:ext uri="{BB962C8B-B14F-4D97-AF65-F5344CB8AC3E}">
        <p14:creationId xmlns:p14="http://schemas.microsoft.com/office/powerpoint/2010/main" xmlns="" val="140020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90" y="64992"/>
            <a:ext cx="7886700" cy="1325563"/>
          </a:xfrm>
        </p:spPr>
        <p:txBody>
          <a:bodyPr/>
          <a:lstStyle/>
          <a:p>
            <a:r>
              <a:rPr lang="en-PH" b="1" dirty="0" smtClean="0">
                <a:latin typeface="+mn-lt"/>
              </a:rPr>
              <a:t>Objectives of the lesson:</a:t>
            </a:r>
            <a:endParaRPr lang="en-PH" b="1" dirty="0">
              <a:latin typeface="+mn-lt"/>
            </a:endParaRPr>
          </a:p>
        </p:txBody>
      </p:sp>
      <p:sp>
        <p:nvSpPr>
          <p:cNvPr id="5" name="Rectangle 4"/>
          <p:cNvSpPr/>
          <p:nvPr/>
        </p:nvSpPr>
        <p:spPr>
          <a:xfrm>
            <a:off x="381000" y="1143000"/>
            <a:ext cx="8382000" cy="3970318"/>
          </a:xfrm>
          <a:prstGeom prst="rect">
            <a:avLst/>
          </a:prstGeom>
        </p:spPr>
        <p:txBody>
          <a:bodyPr wrap="square">
            <a:spAutoFit/>
          </a:bodyPr>
          <a:lstStyle/>
          <a:p>
            <a:pPr marL="514350" indent="-514350">
              <a:buClr>
                <a:schemeClr val="tx2"/>
              </a:buClr>
              <a:buFont typeface="+mj-lt"/>
              <a:buAutoNum type="arabicPeriod"/>
            </a:pPr>
            <a:r>
              <a:rPr lang="en-PH" sz="3600" dirty="0"/>
              <a:t>Identify the material emissions during volcanic </a:t>
            </a:r>
            <a:r>
              <a:rPr lang="en-PH" sz="3600" dirty="0" smtClean="0"/>
              <a:t>eruption.</a:t>
            </a:r>
          </a:p>
          <a:p>
            <a:pPr marL="514350" indent="-514350">
              <a:buClr>
                <a:schemeClr val="tx2"/>
              </a:buClr>
              <a:buFont typeface="+mj-lt"/>
              <a:buAutoNum type="arabicPeriod"/>
            </a:pPr>
            <a:r>
              <a:rPr lang="en-PH" sz="3600" dirty="0" smtClean="0"/>
              <a:t>Measure </a:t>
            </a:r>
            <a:r>
              <a:rPr lang="en-PH" sz="3600" dirty="0"/>
              <a:t>and calculate the radiation dose in igneous rock </a:t>
            </a:r>
            <a:r>
              <a:rPr lang="en-PH" sz="3600" dirty="0" smtClean="0"/>
              <a:t>samples.</a:t>
            </a:r>
          </a:p>
          <a:p>
            <a:pPr marL="514350" indent="-514350">
              <a:buClr>
                <a:schemeClr val="tx2"/>
              </a:buClr>
              <a:buFont typeface="+mj-lt"/>
              <a:buAutoNum type="arabicPeriod"/>
            </a:pPr>
            <a:r>
              <a:rPr lang="en-PH" sz="3600" dirty="0" smtClean="0"/>
              <a:t>Infer </a:t>
            </a:r>
            <a:r>
              <a:rPr lang="en-PH" sz="3600" dirty="0"/>
              <a:t>that all rocks emit </a:t>
            </a:r>
            <a:r>
              <a:rPr lang="en-PH" sz="3600" dirty="0" smtClean="0"/>
              <a:t>radiation.</a:t>
            </a:r>
          </a:p>
          <a:p>
            <a:pPr marL="514350" indent="-514350">
              <a:buClr>
                <a:schemeClr val="tx2"/>
              </a:buClr>
              <a:buFont typeface="+mj-lt"/>
              <a:buAutoNum type="arabicPeriod"/>
            </a:pPr>
            <a:r>
              <a:rPr lang="en-PH" sz="3600" dirty="0" smtClean="0"/>
              <a:t>Suggest </a:t>
            </a:r>
            <a:r>
              <a:rPr lang="en-PH" sz="3600" dirty="0"/>
              <a:t>ways on how to minimize the level of contamination.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655446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66" y="170597"/>
            <a:ext cx="7620000" cy="914400"/>
          </a:xfrm>
        </p:spPr>
        <p:txBody>
          <a:bodyPr/>
          <a:lstStyle/>
          <a:p>
            <a:r>
              <a:rPr lang="en-PH" b="1" dirty="0" smtClean="0">
                <a:latin typeface="+mn-lt"/>
              </a:rPr>
              <a:t>Answers:</a:t>
            </a:r>
            <a:endParaRPr lang="en-PH" b="1" dirty="0">
              <a:latin typeface="+mn-lt"/>
            </a:endParaRPr>
          </a:p>
        </p:txBody>
      </p:sp>
      <p:sp>
        <p:nvSpPr>
          <p:cNvPr id="5" name="Rectangle 4"/>
          <p:cNvSpPr/>
          <p:nvPr/>
        </p:nvSpPr>
        <p:spPr>
          <a:xfrm>
            <a:off x="285466" y="1524000"/>
            <a:ext cx="8458200" cy="3416320"/>
          </a:xfrm>
          <a:prstGeom prst="rect">
            <a:avLst/>
          </a:prstGeom>
        </p:spPr>
        <p:txBody>
          <a:bodyPr wrap="square">
            <a:spAutoFit/>
          </a:bodyPr>
          <a:lstStyle/>
          <a:p>
            <a:pPr marL="342900" indent="-342900">
              <a:buClr>
                <a:schemeClr val="tx2"/>
              </a:buClr>
              <a:buFont typeface="+mj-lt"/>
              <a:buAutoNum type="arabicPeriod"/>
            </a:pPr>
            <a:r>
              <a:rPr lang="en-PH" sz="3600" dirty="0" smtClean="0"/>
              <a:t>B</a:t>
            </a:r>
          </a:p>
          <a:p>
            <a:pPr marL="342900" indent="-342900">
              <a:buClr>
                <a:schemeClr val="tx2"/>
              </a:buClr>
              <a:buFont typeface="+mj-lt"/>
              <a:buAutoNum type="arabicPeriod"/>
            </a:pPr>
            <a:r>
              <a:rPr lang="en-PH" sz="3600" dirty="0" smtClean="0"/>
              <a:t>275</a:t>
            </a:r>
            <a:r>
              <a:rPr lang="en-PH" sz="3600" dirty="0"/>
              <a:t> </a:t>
            </a:r>
            <a:r>
              <a:rPr lang="en-PH" sz="3600" dirty="0" err="1" smtClean="0"/>
              <a:t>μSv</a:t>
            </a:r>
            <a:r>
              <a:rPr lang="en-PH" sz="3600" dirty="0" smtClean="0"/>
              <a:t>. No</a:t>
            </a:r>
            <a:r>
              <a:rPr lang="en-PH" sz="3600" dirty="0"/>
              <a:t>, the radiation dose is </a:t>
            </a:r>
            <a:r>
              <a:rPr lang="en-PH" sz="3600" dirty="0" smtClean="0"/>
              <a:t>below </a:t>
            </a:r>
            <a:r>
              <a:rPr lang="en-PH" sz="3600" dirty="0"/>
              <a:t>the limit for </a:t>
            </a:r>
            <a:r>
              <a:rPr lang="en-PH" sz="3600" dirty="0" smtClean="0"/>
              <a:t>human exposure to radiation.</a:t>
            </a:r>
          </a:p>
          <a:p>
            <a:pPr marL="514350" indent="-514350">
              <a:buClr>
                <a:schemeClr val="tx2"/>
              </a:buClr>
              <a:buFont typeface="+mj-lt"/>
              <a:buAutoNum type="arabicPeriod" startAt="3"/>
            </a:pPr>
            <a:r>
              <a:rPr lang="en-PH" sz="3600" dirty="0" smtClean="0"/>
              <a:t>False</a:t>
            </a:r>
          </a:p>
          <a:p>
            <a:pPr marL="342900" indent="-342900">
              <a:buClr>
                <a:schemeClr val="tx2"/>
              </a:buClr>
              <a:buFont typeface="+mj-lt"/>
              <a:buAutoNum type="arabicPeriod" startAt="3"/>
            </a:pPr>
            <a:r>
              <a:rPr lang="en-PH" sz="3600" dirty="0" smtClean="0"/>
              <a:t> True</a:t>
            </a:r>
          </a:p>
          <a:p>
            <a:pPr marL="342900" indent="-342900">
              <a:buClr>
                <a:schemeClr val="tx2"/>
              </a:buClr>
              <a:buFont typeface="+mj-lt"/>
              <a:buAutoNum type="arabicPeriod" startAt="3"/>
            </a:pPr>
            <a:r>
              <a:rPr lang="en-PH" sz="3600" dirty="0" smtClean="0"/>
              <a:t> False</a:t>
            </a:r>
            <a:endParaRPr lang="en-PH"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952840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2" y="216660"/>
            <a:ext cx="7886700" cy="1325563"/>
          </a:xfrm>
        </p:spPr>
        <p:txBody>
          <a:bodyPr/>
          <a:lstStyle/>
          <a:p>
            <a:r>
              <a:rPr lang="en-PH" b="1" dirty="0" smtClean="0">
                <a:latin typeface="+mn-lt"/>
              </a:rPr>
              <a:t>Agreement</a:t>
            </a:r>
            <a:endParaRPr lang="en-PH" b="1" dirty="0">
              <a:latin typeface="+mn-lt"/>
            </a:endParaRPr>
          </a:p>
        </p:txBody>
      </p:sp>
      <p:sp>
        <p:nvSpPr>
          <p:cNvPr id="3" name="Content Placeholder 2"/>
          <p:cNvSpPr>
            <a:spLocks noGrp="1"/>
          </p:cNvSpPr>
          <p:nvPr>
            <p:ph idx="1"/>
          </p:nvPr>
        </p:nvSpPr>
        <p:spPr>
          <a:xfrm>
            <a:off x="304800" y="1417638"/>
            <a:ext cx="8458200" cy="4800600"/>
          </a:xfrm>
        </p:spPr>
        <p:txBody>
          <a:bodyPr>
            <a:noAutofit/>
          </a:bodyPr>
          <a:lstStyle/>
          <a:p>
            <a:pPr>
              <a:buFont typeface="Wingdings" pitchFamily="2" charset="2"/>
              <a:buChar char="v"/>
            </a:pPr>
            <a:r>
              <a:rPr lang="en-PH" sz="4000" dirty="0" smtClean="0"/>
              <a:t> </a:t>
            </a:r>
            <a:r>
              <a:rPr lang="en-PH" sz="3600" dirty="0"/>
              <a:t>Research on the chemical composition of the igneous rocks used in the activity that make them a natural radioactive source</a:t>
            </a:r>
            <a:r>
              <a:rPr lang="en-PH" sz="3600" dirty="0" smtClean="0"/>
              <a:t>.</a:t>
            </a:r>
          </a:p>
          <a:p>
            <a:pPr marL="114300" indent="0">
              <a:buNone/>
            </a:pPr>
            <a:endParaRPr lang="en-PH" sz="3200" dirty="0"/>
          </a:p>
          <a:p>
            <a:pPr marL="114300" indent="0">
              <a:buNone/>
            </a:pPr>
            <a:r>
              <a:rPr lang="en-PH" sz="3200" dirty="0" smtClean="0"/>
              <a:t> </a:t>
            </a:r>
            <a:r>
              <a:rPr lang="en-PH" sz="3200" i="1" dirty="0" smtClean="0"/>
              <a:t>Reference: Earth Science by </a:t>
            </a:r>
            <a:r>
              <a:rPr lang="en-PH" sz="3200" i="1" dirty="0" err="1" smtClean="0"/>
              <a:t>Tillery</a:t>
            </a:r>
            <a:r>
              <a:rPr lang="en-PH" sz="3200" i="1" dirty="0" smtClean="0"/>
              <a:t> and </a:t>
            </a:r>
            <a:r>
              <a:rPr lang="en-PH" sz="3200" i="1" dirty="0" err="1" smtClean="0"/>
              <a:t>Tarbuck</a:t>
            </a:r>
            <a:r>
              <a:rPr lang="en-PH" sz="3200" i="1" dirty="0"/>
              <a:t> </a:t>
            </a:r>
            <a:r>
              <a:rPr lang="en-PH" sz="3200" i="1" dirty="0" smtClean="0"/>
              <a:t>or any reference material.</a:t>
            </a:r>
            <a:endParaRPr lang="en-PH" sz="3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981484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620000" cy="1143000"/>
          </a:xfrm>
        </p:spPr>
        <p:txBody>
          <a:bodyPr>
            <a:normAutofit fontScale="90000"/>
          </a:bodyPr>
          <a:lstStyle/>
          <a:p>
            <a:pPr algn="ctr"/>
            <a:r>
              <a:rPr lang="en-PH" sz="8000" b="1" dirty="0" smtClean="0">
                <a:latin typeface="+mn-lt"/>
              </a:rPr>
              <a:t>Thank you!!!!</a:t>
            </a:r>
            <a:endParaRPr lang="en-PH" sz="8000"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09780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PH" dirty="0" err="1" smtClean="0">
                <a:hlinkClick r:id="rId3" action="ppaction://hlinkfile"/>
              </a:rPr>
              <a:t>Mayon</a:t>
            </a:r>
            <a:r>
              <a:rPr lang="en-PH" dirty="0" smtClean="0">
                <a:hlinkClick r:id="rId3" action="ppaction://hlinkfile"/>
              </a:rPr>
              <a:t> Volcano</a:t>
            </a:r>
            <a:endParaRPr lang="en-PH"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98106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382"/>
            <a:ext cx="7886700" cy="1325563"/>
          </a:xfrm>
        </p:spPr>
        <p:txBody>
          <a:bodyPr/>
          <a:lstStyle/>
          <a:p>
            <a:r>
              <a:rPr lang="en-PH" b="1" dirty="0" smtClean="0">
                <a:latin typeface="+mn-lt"/>
              </a:rPr>
              <a:t>Questions:</a:t>
            </a:r>
            <a:endParaRPr lang="en-PH" b="1" dirty="0">
              <a:latin typeface="+mn-lt"/>
            </a:endParaRPr>
          </a:p>
        </p:txBody>
      </p:sp>
      <p:sp>
        <p:nvSpPr>
          <p:cNvPr id="3" name="Content Placeholder 2"/>
          <p:cNvSpPr>
            <a:spLocks noGrp="1"/>
          </p:cNvSpPr>
          <p:nvPr>
            <p:ph idx="1"/>
          </p:nvPr>
        </p:nvSpPr>
        <p:spPr>
          <a:xfrm>
            <a:off x="954354" y="1253331"/>
            <a:ext cx="8189645" cy="4351338"/>
          </a:xfrm>
        </p:spPr>
        <p:txBody>
          <a:bodyPr>
            <a:normAutofit/>
          </a:bodyPr>
          <a:lstStyle/>
          <a:p>
            <a:r>
              <a:rPr lang="en-PH" sz="3600" dirty="0"/>
              <a:t>From the video, what are the emissions of </a:t>
            </a:r>
            <a:r>
              <a:rPr lang="en-PH" sz="3600" dirty="0" err="1"/>
              <a:t>Mayon</a:t>
            </a:r>
            <a:r>
              <a:rPr lang="en-PH" sz="3600" dirty="0"/>
              <a:t> Volcano</a:t>
            </a:r>
            <a:r>
              <a:rPr lang="en-PH" sz="3600" dirty="0" smtClean="0"/>
              <a:t>?</a:t>
            </a:r>
          </a:p>
          <a:p>
            <a:r>
              <a:rPr lang="en-PH" sz="3600" dirty="0" smtClean="0"/>
              <a:t> </a:t>
            </a:r>
            <a:r>
              <a:rPr lang="en-PH" sz="3600" dirty="0"/>
              <a:t>What do you call the rocks from volcanoes?</a:t>
            </a:r>
          </a:p>
          <a:p>
            <a:r>
              <a:rPr lang="en-PH" sz="3600" dirty="0"/>
              <a:t> Do you think these rocks give off radiation?</a:t>
            </a:r>
            <a:endParaRPr lang="en-PH" sz="3600" dirty="0" smtClean="0"/>
          </a:p>
          <a:p>
            <a:endParaRPr lang="en-PH" sz="4400" dirty="0"/>
          </a:p>
        </p:txBody>
      </p:sp>
      <p:sp>
        <p:nvSpPr>
          <p:cNvPr id="5" name="Rectangle 4"/>
          <p:cNvSpPr/>
          <p:nvPr/>
        </p:nvSpPr>
        <p:spPr>
          <a:xfrm>
            <a:off x="762000" y="3657600"/>
            <a:ext cx="7010400" cy="769441"/>
          </a:xfrm>
          <a:prstGeom prst="rect">
            <a:avLst/>
          </a:prstGeom>
        </p:spPr>
        <p:txBody>
          <a:bodyPr wrap="square">
            <a:spAutoFit/>
          </a:bodyPr>
          <a:lstStyle/>
          <a:p>
            <a:pPr marL="571500" indent="-571500">
              <a:buClr>
                <a:schemeClr val="bg2">
                  <a:lumMod val="50000"/>
                </a:schemeClr>
              </a:buClr>
              <a:buFont typeface="Arial" panose="020B0604020202020204" pitchFamily="34" charset="0"/>
              <a:buChar char="•"/>
            </a:pPr>
            <a:endParaRPr lang="en-PH" sz="4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94449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Brain mapping</a:t>
            </a:r>
            <a:endParaRPr lang="en-PH" b="1" dirty="0">
              <a:latin typeface="+mn-lt"/>
            </a:endParaRPr>
          </a:p>
        </p:txBody>
      </p:sp>
      <p:sp>
        <p:nvSpPr>
          <p:cNvPr id="3" name="Content Placeholder 2"/>
          <p:cNvSpPr>
            <a:spLocks noGrp="1"/>
          </p:cNvSpPr>
          <p:nvPr>
            <p:ph idx="1"/>
          </p:nvPr>
        </p:nvSpPr>
        <p:spPr>
          <a:xfrm>
            <a:off x="628650" y="1825625"/>
            <a:ext cx="7886700" cy="3279775"/>
          </a:xfrm>
        </p:spPr>
        <p:txBody>
          <a:bodyPr>
            <a:normAutofit/>
          </a:bodyPr>
          <a:lstStyle/>
          <a:p>
            <a:r>
              <a:rPr lang="en-PH" sz="4400" dirty="0" smtClean="0"/>
              <a:t>Think of a word or words that will define this phrase:</a:t>
            </a:r>
          </a:p>
          <a:p>
            <a:pPr marL="114300" indent="0">
              <a:buNone/>
            </a:pPr>
            <a:endParaRPr lang="en-PH" sz="4400" dirty="0"/>
          </a:p>
          <a:p>
            <a:pPr marL="114300" indent="0" algn="ctr">
              <a:buNone/>
            </a:pPr>
            <a:r>
              <a:rPr lang="en-PH" sz="4400" b="1" dirty="0">
                <a:solidFill>
                  <a:srgbClr val="002060"/>
                </a:solidFill>
              </a:rPr>
              <a:t>r</a:t>
            </a:r>
            <a:r>
              <a:rPr lang="en-PH" sz="4400" b="1" dirty="0" smtClean="0">
                <a:solidFill>
                  <a:srgbClr val="002060"/>
                </a:solidFill>
              </a:rPr>
              <a:t>adiation dosimetry</a:t>
            </a:r>
            <a:endParaRPr lang="en-PH" sz="4400"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107144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latin typeface="+mn-lt"/>
              </a:rPr>
              <a:t>Experiment Time!</a:t>
            </a:r>
            <a:endParaRPr lang="en-PH" b="1" dirty="0">
              <a:latin typeface="+mn-lt"/>
            </a:endParaRPr>
          </a:p>
        </p:txBody>
      </p:sp>
      <p:sp>
        <p:nvSpPr>
          <p:cNvPr id="3" name="Content Placeholder 2"/>
          <p:cNvSpPr>
            <a:spLocks noGrp="1"/>
          </p:cNvSpPr>
          <p:nvPr>
            <p:ph idx="1"/>
          </p:nvPr>
        </p:nvSpPr>
        <p:spPr>
          <a:xfrm>
            <a:off x="457200" y="2514600"/>
            <a:ext cx="7620000" cy="2743200"/>
          </a:xfrm>
        </p:spPr>
        <p:txBody>
          <a:bodyPr>
            <a:normAutofit/>
          </a:bodyPr>
          <a:lstStyle/>
          <a:p>
            <a:pPr marL="114300" indent="0" algn="ctr">
              <a:buNone/>
            </a:pPr>
            <a:r>
              <a:rPr lang="en-PH" sz="8000" b="1" dirty="0"/>
              <a:t>RADIOLOGICAL SURVEY</a:t>
            </a:r>
            <a:endParaRPr lang="en-PH" sz="8000" dirty="0"/>
          </a:p>
          <a:p>
            <a:pPr algn="ctr"/>
            <a:endParaRPr lang="en-PH" sz="8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4725" y="228600"/>
            <a:ext cx="1504950" cy="1609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40" y="6097621"/>
            <a:ext cx="658077" cy="658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591" y="6049466"/>
            <a:ext cx="699734" cy="699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0940" y="6131284"/>
            <a:ext cx="1775650" cy="591487"/>
          </a:xfrm>
          <a:prstGeom prst="rect">
            <a:avLst/>
          </a:prstGeom>
        </p:spPr>
      </p:pic>
    </p:spTree>
    <p:extLst>
      <p:ext uri="{BB962C8B-B14F-4D97-AF65-F5344CB8AC3E}">
        <p14:creationId xmlns:p14="http://schemas.microsoft.com/office/powerpoint/2010/main" xmlns="" val="2439862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xempla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xemplar" id="{AC84B5D0-3B30-453C-B8CD-879EE7DA0F0F}" vid="{D390EDF2-DC82-4E0E-9AE0-51616566BE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Exemplar</Template>
  <TotalTime>2826</TotalTime>
  <Words>1935</Words>
  <Application>Microsoft Office PowerPoint</Application>
  <PresentationFormat>On-screen Show (4:3)</PresentationFormat>
  <Paragraphs>337</Paragraphs>
  <Slides>52</Slides>
  <Notes>10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Exemplar</vt:lpstr>
      <vt:lpstr>EARTH AND SPACE</vt:lpstr>
      <vt:lpstr>Recall</vt:lpstr>
      <vt:lpstr>Classify the following volcanoes as active or inactive.</vt:lpstr>
      <vt:lpstr>Answers:</vt:lpstr>
      <vt:lpstr>Objectives of the lesson:</vt:lpstr>
      <vt:lpstr>Slide 6</vt:lpstr>
      <vt:lpstr>Questions:</vt:lpstr>
      <vt:lpstr>Brain mapping</vt:lpstr>
      <vt:lpstr>Experiment Time!</vt:lpstr>
      <vt:lpstr>Slide 10</vt:lpstr>
      <vt:lpstr>Slide 11</vt:lpstr>
      <vt:lpstr>Operating the hakaru-kun</vt:lpstr>
      <vt:lpstr>Procedure</vt:lpstr>
      <vt:lpstr>Slide 14</vt:lpstr>
      <vt:lpstr>Slide 15</vt:lpstr>
      <vt:lpstr>Slide 16</vt:lpstr>
      <vt:lpstr>Data table</vt:lpstr>
      <vt:lpstr>Sample data</vt:lpstr>
      <vt:lpstr>Sample data</vt:lpstr>
      <vt:lpstr>Experiment time</vt:lpstr>
      <vt:lpstr>Group Output Presentation</vt:lpstr>
      <vt:lpstr>Guide Questions:</vt:lpstr>
      <vt:lpstr>Guide Questions:</vt:lpstr>
      <vt:lpstr>Radiation dosimetry</vt:lpstr>
      <vt:lpstr>Radiation dosimetry</vt:lpstr>
      <vt:lpstr>Dosimetric quantities</vt:lpstr>
      <vt:lpstr>Absorbed dose</vt:lpstr>
      <vt:lpstr>Equivalent dose</vt:lpstr>
      <vt:lpstr>Slide 29</vt:lpstr>
      <vt:lpstr>Slide 30</vt:lpstr>
      <vt:lpstr>What is the recommended exposure limit to occupational worker and member of the public?</vt:lpstr>
      <vt:lpstr>The NCRP and ICRP Recommendations</vt:lpstr>
      <vt:lpstr>Ionising Radiations Regulations 1999 (IRR 99)</vt:lpstr>
      <vt:lpstr>Problem Solving</vt:lpstr>
      <vt:lpstr>Answer</vt:lpstr>
      <vt:lpstr>Document –based learning</vt:lpstr>
      <vt:lpstr>Document-based learning  </vt:lpstr>
      <vt:lpstr>Question:</vt:lpstr>
      <vt:lpstr>Possible answer:</vt:lpstr>
      <vt:lpstr>Slide 40</vt:lpstr>
      <vt:lpstr>Rubrics for group presentation</vt:lpstr>
      <vt:lpstr>Generalization</vt:lpstr>
      <vt:lpstr>Concept Matrix</vt:lpstr>
      <vt:lpstr>Evaluation: Individual whiteboards</vt:lpstr>
      <vt:lpstr>Evaluation:</vt:lpstr>
      <vt:lpstr>Evaluation:</vt:lpstr>
      <vt:lpstr>Slide 47</vt:lpstr>
      <vt:lpstr>Slide 48</vt:lpstr>
      <vt:lpstr>Slide 49</vt:lpstr>
      <vt:lpstr>Answers:</vt:lpstr>
      <vt:lpstr>Agreement</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Digna</dc:creator>
  <cp:lastModifiedBy>destop</cp:lastModifiedBy>
  <cp:revision>68</cp:revision>
  <cp:lastPrinted>2015-11-26T22:28:08Z</cp:lastPrinted>
  <dcterms:created xsi:type="dcterms:W3CDTF">2015-11-25T08:40:26Z</dcterms:created>
  <dcterms:modified xsi:type="dcterms:W3CDTF">2018-01-16T02:03:43Z</dcterms:modified>
</cp:coreProperties>
</file>