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88" r:id="rId2"/>
    <p:sldId id="284" r:id="rId3"/>
    <p:sldId id="258" r:id="rId4"/>
    <p:sldId id="261" r:id="rId5"/>
    <p:sldId id="260" r:id="rId6"/>
    <p:sldId id="265" r:id="rId7"/>
    <p:sldId id="263" r:id="rId8"/>
    <p:sldId id="282" r:id="rId9"/>
    <p:sldId id="273" r:id="rId10"/>
    <p:sldId id="269" r:id="rId11"/>
    <p:sldId id="270" r:id="rId12"/>
    <p:sldId id="276" r:id="rId13"/>
    <p:sldId id="285" r:id="rId14"/>
    <p:sldId id="286" r:id="rId15"/>
    <p:sldId id="287"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p:cViewPr varScale="1">
        <p:scale>
          <a:sx n="67" d="100"/>
          <a:sy n="67" d="100"/>
        </p:scale>
        <p:origin x="143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48973-68A7-4647-8957-B7017CCE4568}" type="datetimeFigureOut">
              <a:rPr lang="en-US" smtClean="0"/>
              <a:t>11/8/2017</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D69DF7-BC0F-4B8D-8DA8-81AAA711ED3A}" type="slidenum">
              <a:rPr lang="en-PH" smtClean="0"/>
              <a:t>‹#›</a:t>
            </a:fld>
            <a:endParaRPr lang="en-PH"/>
          </a:p>
        </p:txBody>
      </p:sp>
    </p:spTree>
    <p:extLst>
      <p:ext uri="{BB962C8B-B14F-4D97-AF65-F5344CB8AC3E}">
        <p14:creationId xmlns:p14="http://schemas.microsoft.com/office/powerpoint/2010/main" val="310625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1DD69DF7-BC0F-4B8D-8DA8-81AAA711ED3A}" type="slidenum">
              <a:rPr lang="en-PH" smtClean="0"/>
              <a:t>3</a:t>
            </a:fld>
            <a:endParaRPr lang="en-PH"/>
          </a:p>
        </p:txBody>
      </p:sp>
    </p:spTree>
    <p:extLst>
      <p:ext uri="{BB962C8B-B14F-4D97-AF65-F5344CB8AC3E}">
        <p14:creationId xmlns:p14="http://schemas.microsoft.com/office/powerpoint/2010/main" val="42128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PH" sz="1200" dirty="0" smtClean="0"/>
              <a:t> Radon flows into the detector through filtered opening. As the radon inside the detector decays, the emitted alpha particles hit the film forming tracks on the film. After the film processing, the tracks are counted to determine radon concentration. The results are analyzed statistically to determine the radon anomaly.</a:t>
            </a:r>
            <a:endParaRPr lang="en-PH" sz="1200" dirty="0"/>
          </a:p>
        </p:txBody>
      </p:sp>
      <p:sp>
        <p:nvSpPr>
          <p:cNvPr id="4" name="Slide Number Placeholder 3"/>
          <p:cNvSpPr>
            <a:spLocks noGrp="1"/>
          </p:cNvSpPr>
          <p:nvPr>
            <p:ph type="sldNum" sz="quarter" idx="10"/>
          </p:nvPr>
        </p:nvSpPr>
        <p:spPr/>
        <p:txBody>
          <a:bodyPr/>
          <a:lstStyle/>
          <a:p>
            <a:fld id="{1DD69DF7-BC0F-4B8D-8DA8-81AAA711ED3A}" type="slidenum">
              <a:rPr lang="en-PH" smtClean="0"/>
              <a:t>9</a:t>
            </a:fld>
            <a:endParaRPr lang="en-PH"/>
          </a:p>
        </p:txBody>
      </p:sp>
    </p:spTree>
    <p:extLst>
      <p:ext uri="{BB962C8B-B14F-4D97-AF65-F5344CB8AC3E}">
        <p14:creationId xmlns:p14="http://schemas.microsoft.com/office/powerpoint/2010/main" val="2753816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019676" y="6019801"/>
            <a:ext cx="3971924" cy="771524"/>
          </a:xfrm>
        </p:spPr>
        <p:txBody>
          <a:bodyPr/>
          <a:lstStyle/>
          <a:p>
            <a:endParaRPr lang="en-PH"/>
          </a:p>
        </p:txBody>
      </p:sp>
    </p:spTree>
    <p:extLst>
      <p:ext uri="{BB962C8B-B14F-4D97-AF65-F5344CB8AC3E}">
        <p14:creationId xmlns:p14="http://schemas.microsoft.com/office/powerpoint/2010/main" val="1983797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9DEBDC-CC87-46B1-AD4E-A4D40CEB658B}" type="datetimeFigureOut">
              <a:rPr lang="en-US" smtClean="0"/>
              <a:pPr/>
              <a:t>11/8/2017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839CA76-119B-44A5-B809-62017A281694}" type="slidenum">
              <a:rPr lang="en-PH" smtClean="0"/>
              <a:pPr/>
              <a:t>‹#›</a:t>
            </a:fld>
            <a:endParaRPr lang="en-PH"/>
          </a:p>
        </p:txBody>
      </p:sp>
    </p:spTree>
    <p:extLst>
      <p:ext uri="{BB962C8B-B14F-4D97-AF65-F5344CB8AC3E}">
        <p14:creationId xmlns:p14="http://schemas.microsoft.com/office/powerpoint/2010/main" val="119454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9DEBDC-CC87-46B1-AD4E-A4D40CEB658B}" type="datetimeFigureOut">
              <a:rPr lang="en-US" smtClean="0"/>
              <a:pPr/>
              <a:t>11/8/2017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839CA76-119B-44A5-B809-62017A281694}" type="slidenum">
              <a:rPr lang="en-PH" smtClean="0"/>
              <a:pPr/>
              <a:t>‹#›</a:t>
            </a:fld>
            <a:endParaRPr lang="en-PH"/>
          </a:p>
        </p:txBody>
      </p:sp>
    </p:spTree>
    <p:extLst>
      <p:ext uri="{BB962C8B-B14F-4D97-AF65-F5344CB8AC3E}">
        <p14:creationId xmlns:p14="http://schemas.microsoft.com/office/powerpoint/2010/main" val="154181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9DEBDC-CC87-46B1-AD4E-A4D40CEB658B}" type="datetimeFigureOut">
              <a:rPr lang="en-US" smtClean="0"/>
              <a:pPr/>
              <a:t>11/8/2017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839CA76-119B-44A5-B809-62017A281694}" type="slidenum">
              <a:rPr lang="en-PH" smtClean="0"/>
              <a:pPr/>
              <a:t>‹#›</a:t>
            </a:fld>
            <a:endParaRPr lang="en-PH"/>
          </a:p>
        </p:txBody>
      </p:sp>
    </p:spTree>
    <p:extLst>
      <p:ext uri="{BB962C8B-B14F-4D97-AF65-F5344CB8AC3E}">
        <p14:creationId xmlns:p14="http://schemas.microsoft.com/office/powerpoint/2010/main" val="277339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DEBDC-CC87-46B1-AD4E-A4D40CEB658B}" type="datetimeFigureOut">
              <a:rPr lang="en-US" smtClean="0"/>
              <a:pPr/>
              <a:t>11/8/2017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839CA76-119B-44A5-B809-62017A281694}" type="slidenum">
              <a:rPr lang="en-PH" smtClean="0"/>
              <a:pPr/>
              <a:t>‹#›</a:t>
            </a:fld>
            <a:endParaRPr lang="en-PH"/>
          </a:p>
        </p:txBody>
      </p:sp>
    </p:spTree>
    <p:extLst>
      <p:ext uri="{BB962C8B-B14F-4D97-AF65-F5344CB8AC3E}">
        <p14:creationId xmlns:p14="http://schemas.microsoft.com/office/powerpoint/2010/main" val="272067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9DEBDC-CC87-46B1-AD4E-A4D40CEB658B}" type="datetimeFigureOut">
              <a:rPr lang="en-US" smtClean="0"/>
              <a:pPr/>
              <a:t>11/8/2017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839CA76-119B-44A5-B809-62017A281694}" type="slidenum">
              <a:rPr lang="en-PH" smtClean="0"/>
              <a:pPr/>
              <a:t>‹#›</a:t>
            </a:fld>
            <a:endParaRPr lang="en-PH"/>
          </a:p>
        </p:txBody>
      </p:sp>
    </p:spTree>
    <p:extLst>
      <p:ext uri="{BB962C8B-B14F-4D97-AF65-F5344CB8AC3E}">
        <p14:creationId xmlns:p14="http://schemas.microsoft.com/office/powerpoint/2010/main" val="365826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9DEBDC-CC87-46B1-AD4E-A4D40CEB658B}" type="datetimeFigureOut">
              <a:rPr lang="en-US" smtClean="0"/>
              <a:pPr/>
              <a:t>11/8/2017</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6839CA76-119B-44A5-B809-62017A281694}" type="slidenum">
              <a:rPr lang="en-PH" smtClean="0"/>
              <a:pPr/>
              <a:t>‹#›</a:t>
            </a:fld>
            <a:endParaRPr lang="en-PH"/>
          </a:p>
        </p:txBody>
      </p:sp>
    </p:spTree>
    <p:extLst>
      <p:ext uri="{BB962C8B-B14F-4D97-AF65-F5344CB8AC3E}">
        <p14:creationId xmlns:p14="http://schemas.microsoft.com/office/powerpoint/2010/main" val="267766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9DEBDC-CC87-46B1-AD4E-A4D40CEB658B}" type="datetimeFigureOut">
              <a:rPr lang="en-US" smtClean="0"/>
              <a:pPr/>
              <a:t>11/8/2017</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6839CA76-119B-44A5-B809-62017A281694}" type="slidenum">
              <a:rPr lang="en-PH" smtClean="0"/>
              <a:pPr/>
              <a:t>‹#›</a:t>
            </a:fld>
            <a:endParaRPr lang="en-PH"/>
          </a:p>
        </p:txBody>
      </p:sp>
    </p:spTree>
    <p:extLst>
      <p:ext uri="{BB962C8B-B14F-4D97-AF65-F5344CB8AC3E}">
        <p14:creationId xmlns:p14="http://schemas.microsoft.com/office/powerpoint/2010/main" val="187657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DEBDC-CC87-46B1-AD4E-A4D40CEB658B}" type="datetimeFigureOut">
              <a:rPr lang="en-US" smtClean="0"/>
              <a:pPr/>
              <a:t>11/8/2017</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6839CA76-119B-44A5-B809-62017A281694}" type="slidenum">
              <a:rPr lang="en-PH" smtClean="0"/>
              <a:pPr/>
              <a:t>‹#›</a:t>
            </a:fld>
            <a:endParaRPr lang="en-PH"/>
          </a:p>
        </p:txBody>
      </p:sp>
    </p:spTree>
    <p:extLst>
      <p:ext uri="{BB962C8B-B14F-4D97-AF65-F5344CB8AC3E}">
        <p14:creationId xmlns:p14="http://schemas.microsoft.com/office/powerpoint/2010/main" val="127410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DEBDC-CC87-46B1-AD4E-A4D40CEB658B}" type="datetimeFigureOut">
              <a:rPr lang="en-US" smtClean="0"/>
              <a:pPr/>
              <a:t>11/8/2017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839CA76-119B-44A5-B809-62017A281694}" type="slidenum">
              <a:rPr lang="en-PH" smtClean="0"/>
              <a:pPr/>
              <a:t>‹#›</a:t>
            </a:fld>
            <a:endParaRPr lang="en-PH"/>
          </a:p>
        </p:txBody>
      </p:sp>
    </p:spTree>
    <p:extLst>
      <p:ext uri="{BB962C8B-B14F-4D97-AF65-F5344CB8AC3E}">
        <p14:creationId xmlns:p14="http://schemas.microsoft.com/office/powerpoint/2010/main" val="146214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DEBDC-CC87-46B1-AD4E-A4D40CEB658B}" type="datetimeFigureOut">
              <a:rPr lang="en-US" smtClean="0"/>
              <a:pPr/>
              <a:t>11/8/2017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839CA76-119B-44A5-B809-62017A281694}" type="slidenum">
              <a:rPr lang="en-PH" smtClean="0"/>
              <a:pPr/>
              <a:t>‹#›</a:t>
            </a:fld>
            <a:endParaRPr lang="en-PH"/>
          </a:p>
        </p:txBody>
      </p:sp>
    </p:spTree>
    <p:extLst>
      <p:ext uri="{BB962C8B-B14F-4D97-AF65-F5344CB8AC3E}">
        <p14:creationId xmlns:p14="http://schemas.microsoft.com/office/powerpoint/2010/main" val="393779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DEBDC-CC87-46B1-AD4E-A4D40CEB658B}" type="datetimeFigureOut">
              <a:rPr lang="en-US" smtClean="0"/>
              <a:pPr/>
              <a:t>11/8/2017</a:t>
            </a:fld>
            <a:endParaRPr lang="en-P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9CA76-119B-44A5-B809-62017A281694}" type="slidenum">
              <a:rPr lang="en-PH" smtClean="0"/>
              <a:pPr/>
              <a:t>‹#›</a:t>
            </a:fld>
            <a:endParaRPr lang="en-PH"/>
          </a:p>
        </p:txBody>
      </p:sp>
    </p:spTree>
    <p:extLst>
      <p:ext uri="{BB962C8B-B14F-4D97-AF65-F5344CB8AC3E}">
        <p14:creationId xmlns:p14="http://schemas.microsoft.com/office/powerpoint/2010/main" val="1709503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09799"/>
            <a:ext cx="7772400" cy="1300163"/>
          </a:xfrm>
        </p:spPr>
        <p:txBody>
          <a:bodyPr/>
          <a:lstStyle/>
          <a:p>
            <a:r>
              <a:rPr lang="en-US" dirty="0" smtClean="0"/>
              <a:t>EARTH AND SPACE</a:t>
            </a:r>
            <a:endParaRPr lang="en-US" dirty="0"/>
          </a:p>
        </p:txBody>
      </p:sp>
      <p:sp>
        <p:nvSpPr>
          <p:cNvPr id="5" name="Subtitle 4"/>
          <p:cNvSpPr>
            <a:spLocks noGrp="1"/>
          </p:cNvSpPr>
          <p:nvPr>
            <p:ph type="subTitle" idx="1"/>
          </p:nvPr>
        </p:nvSpPr>
        <p:spPr>
          <a:xfrm>
            <a:off x="1143000" y="3429000"/>
            <a:ext cx="6858000" cy="1655762"/>
          </a:xfrm>
        </p:spPr>
        <p:txBody>
          <a:bodyPr/>
          <a:lstStyle/>
          <a:p>
            <a:r>
              <a:rPr lang="en-US" dirty="0"/>
              <a:t>Radon Emission </a:t>
            </a:r>
            <a:r>
              <a:rPr lang="en-US" dirty="0" smtClean="0"/>
              <a:t>as </a:t>
            </a:r>
            <a:r>
              <a:rPr lang="en-US" dirty="0"/>
              <a:t>Earthquake Precursor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0" y="5454214"/>
            <a:ext cx="1181367" cy="1182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132" y="5389969"/>
            <a:ext cx="1311177" cy="13111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193" y="5514645"/>
            <a:ext cx="3187613" cy="1061826"/>
          </a:xfrm>
          <a:prstGeom prst="rect">
            <a:avLst/>
          </a:prstGeom>
        </p:spPr>
      </p:pic>
    </p:spTree>
    <p:extLst>
      <p:ext uri="{BB962C8B-B14F-4D97-AF65-F5344CB8AC3E}">
        <p14:creationId xmlns:p14="http://schemas.microsoft.com/office/powerpoint/2010/main" val="189949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06358"/>
            <a:ext cx="7886700" cy="785431"/>
          </a:xfrm>
        </p:spPr>
        <p:txBody>
          <a:bodyPr>
            <a:normAutofit/>
          </a:bodyPr>
          <a:lstStyle/>
          <a:p>
            <a:r>
              <a:rPr lang="en-PH" sz="3600" b="1" dirty="0" smtClean="0">
                <a:latin typeface="+mn-lt"/>
              </a:rPr>
              <a:t>Portable, battery powered devices</a:t>
            </a:r>
            <a:endParaRPr lang="en-PH" sz="3600" b="1" dirty="0">
              <a:latin typeface="+mn-lt"/>
            </a:endParaRPr>
          </a:p>
        </p:txBody>
      </p:sp>
      <p:sp>
        <p:nvSpPr>
          <p:cNvPr id="2" name="Content Placeholder 1"/>
          <p:cNvSpPr>
            <a:spLocks noGrp="1"/>
          </p:cNvSpPr>
          <p:nvPr>
            <p:ph idx="1"/>
          </p:nvPr>
        </p:nvSpPr>
        <p:spPr>
          <a:xfrm>
            <a:off x="638175" y="882433"/>
            <a:ext cx="8229600" cy="914400"/>
          </a:xfrm>
        </p:spPr>
        <p:txBody>
          <a:bodyPr>
            <a:normAutofit/>
          </a:bodyPr>
          <a:lstStyle/>
          <a:p>
            <a:pPr marL="0" indent="0">
              <a:buNone/>
            </a:pPr>
            <a:r>
              <a:rPr lang="en-PH" dirty="0" smtClean="0"/>
              <a:t>are </a:t>
            </a:r>
            <a:r>
              <a:rPr lang="en-PH" dirty="0" smtClean="0"/>
              <a:t>used for different measurements of radon. </a:t>
            </a:r>
          </a:p>
          <a:p>
            <a:pPr>
              <a:buNone/>
            </a:pPr>
            <a:endParaRPr lang="en-PH" dirty="0"/>
          </a:p>
        </p:txBody>
      </p:sp>
      <p:pic>
        <p:nvPicPr>
          <p:cNvPr id="4" name="Picture 3" descr="http://durridge.com/images/products_soil_probe_config_1_small.jpg"/>
          <p:cNvPicPr/>
          <p:nvPr/>
        </p:nvPicPr>
        <p:blipFill>
          <a:blip r:embed="rId2"/>
          <a:srcRect t="5769"/>
          <a:stretch>
            <a:fillRect/>
          </a:stretch>
        </p:blipFill>
        <p:spPr bwMode="auto">
          <a:xfrm>
            <a:off x="425878" y="1777269"/>
            <a:ext cx="4057537" cy="3445079"/>
          </a:xfrm>
          <a:prstGeom prst="rect">
            <a:avLst/>
          </a:prstGeom>
          <a:noFill/>
          <a:ln w="9525">
            <a:noFill/>
            <a:miter lim="800000"/>
            <a:headEnd/>
            <a:tailEnd/>
          </a:ln>
        </p:spPr>
      </p:pic>
      <p:pic>
        <p:nvPicPr>
          <p:cNvPr id="5" name="Picture 2" descr="Image result for Alpha guard PQ2000"/>
          <p:cNvPicPr>
            <a:picLocks noChangeAspect="1" noChangeArrowheads="1"/>
          </p:cNvPicPr>
          <p:nvPr/>
        </p:nvPicPr>
        <p:blipFill>
          <a:blip r:embed="rId3"/>
          <a:srcRect/>
          <a:stretch>
            <a:fillRect/>
          </a:stretch>
        </p:blipFill>
        <p:spPr bwMode="auto">
          <a:xfrm>
            <a:off x="4495800" y="1777269"/>
            <a:ext cx="4267200" cy="344507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srcRect/>
          <a:stretch>
            <a:fillRect/>
          </a:stretch>
        </p:blipFill>
        <p:spPr bwMode="auto">
          <a:xfrm>
            <a:off x="4919833" y="1371600"/>
            <a:ext cx="3881267" cy="3550307"/>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334302" y="577353"/>
            <a:ext cx="4195933" cy="2865934"/>
          </a:xfrm>
          <a:prstGeom prst="rect">
            <a:avLst/>
          </a:prstGeom>
          <a:noFill/>
          <a:ln w="9525">
            <a:noFill/>
            <a:miter lim="800000"/>
            <a:headEnd/>
            <a:tailEnd/>
          </a:ln>
          <a:effectLst/>
        </p:spPr>
      </p:pic>
      <p:sp>
        <p:nvSpPr>
          <p:cNvPr id="6" name="TextBox 5"/>
          <p:cNvSpPr txBox="1"/>
          <p:nvPr/>
        </p:nvSpPr>
        <p:spPr>
          <a:xfrm>
            <a:off x="425878" y="3525105"/>
            <a:ext cx="3581400" cy="1569660"/>
          </a:xfrm>
          <a:prstGeom prst="rect">
            <a:avLst/>
          </a:prstGeom>
          <a:noFill/>
        </p:spPr>
        <p:txBody>
          <a:bodyPr wrap="square" rtlCol="0">
            <a:spAutoFit/>
          </a:bodyPr>
          <a:lstStyle/>
          <a:p>
            <a:r>
              <a:rPr lang="en-PH" sz="2400" dirty="0"/>
              <a:t>Radon measurement in soil gas and water </a:t>
            </a:r>
            <a:r>
              <a:rPr lang="en-PH" sz="2400" dirty="0" smtClean="0"/>
              <a:t>using </a:t>
            </a:r>
            <a:r>
              <a:rPr lang="en-PH" sz="2400" dirty="0"/>
              <a:t>the portable electronic-based </a:t>
            </a:r>
            <a:r>
              <a:rPr lang="en-PH" sz="2400" dirty="0" err="1"/>
              <a:t>Durridge</a:t>
            </a:r>
            <a:r>
              <a:rPr lang="en-PH" sz="2400" dirty="0"/>
              <a:t> radon detector </a:t>
            </a:r>
          </a:p>
        </p:txBody>
      </p:sp>
      <p:sp>
        <p:nvSpPr>
          <p:cNvPr id="7" name="TextBox 6"/>
          <p:cNvSpPr txBox="1"/>
          <p:nvPr/>
        </p:nvSpPr>
        <p:spPr>
          <a:xfrm>
            <a:off x="4919833" y="5060317"/>
            <a:ext cx="3919367" cy="646331"/>
          </a:xfrm>
          <a:prstGeom prst="rect">
            <a:avLst/>
          </a:prstGeom>
          <a:noFill/>
        </p:spPr>
        <p:txBody>
          <a:bodyPr wrap="square" rtlCol="0">
            <a:spAutoFit/>
          </a:bodyPr>
          <a:lstStyle/>
          <a:p>
            <a:r>
              <a:rPr lang="en-PH" sz="1200" dirty="0" smtClean="0"/>
              <a:t>Researchers from Philippine Nuclear Research Institute performing radon measurement along the Valley Fault System</a:t>
            </a:r>
            <a:endParaRPr lang="en-PH"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East Valley Fault System"/>
          <p:cNvPicPr>
            <a:picLocks noChangeAspect="1" noChangeArrowheads="1"/>
          </p:cNvPicPr>
          <p:nvPr/>
        </p:nvPicPr>
        <p:blipFill>
          <a:blip r:embed="rId2"/>
          <a:srcRect/>
          <a:stretch>
            <a:fillRect/>
          </a:stretch>
        </p:blipFill>
        <p:spPr bwMode="auto">
          <a:xfrm>
            <a:off x="33490" y="1251966"/>
            <a:ext cx="9110510" cy="4767834"/>
          </a:xfrm>
          <a:prstGeom prst="rect">
            <a:avLst/>
          </a:prstGeom>
          <a:noFill/>
        </p:spPr>
      </p:pic>
      <p:sp>
        <p:nvSpPr>
          <p:cNvPr id="2" name="Content Placeholder 1"/>
          <p:cNvSpPr>
            <a:spLocks noGrp="1"/>
          </p:cNvSpPr>
          <p:nvPr>
            <p:ph idx="1"/>
          </p:nvPr>
        </p:nvSpPr>
        <p:spPr>
          <a:xfrm>
            <a:off x="381000" y="76200"/>
            <a:ext cx="8534400" cy="1066800"/>
          </a:xfrm>
        </p:spPr>
        <p:txBody>
          <a:bodyPr>
            <a:normAutofit fontScale="92500" lnSpcReduction="10000"/>
          </a:bodyPr>
          <a:lstStyle/>
          <a:p>
            <a:pPr marL="0" indent="0">
              <a:buNone/>
            </a:pPr>
            <a:r>
              <a:rPr lang="en-PH" dirty="0" smtClean="0"/>
              <a:t>PNRI researchers continue to study the potential of radon as a supplementary predictive tool for short-term monitoring of large earthquakes. </a:t>
            </a:r>
          </a:p>
          <a:p>
            <a:endParaRPr lang="en-PH"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287962"/>
          </a:xfrm>
        </p:spPr>
        <p:txBody>
          <a:bodyPr>
            <a:normAutofit/>
          </a:bodyPr>
          <a:lstStyle/>
          <a:p>
            <a:pPr algn="ctr"/>
            <a:r>
              <a:rPr lang="en-PH" b="1" dirty="0" smtClean="0">
                <a:latin typeface="+mn-lt"/>
              </a:rPr>
              <a:t>Other Nuclear Techniques Used in Studying Fault and Earthquake Prediction</a:t>
            </a:r>
            <a:endParaRPr lang="en-PH" b="1"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31837"/>
            <a:ext cx="7886700" cy="1325563"/>
          </a:xfrm>
        </p:spPr>
        <p:txBody>
          <a:bodyPr>
            <a:normAutofit/>
          </a:bodyPr>
          <a:lstStyle/>
          <a:p>
            <a:r>
              <a:rPr lang="en-PH" sz="4000" b="1" dirty="0" smtClean="0">
                <a:latin typeface="+mn-lt"/>
              </a:rPr>
              <a:t>Radiocarbon dating </a:t>
            </a:r>
            <a:r>
              <a:rPr lang="en-PH" dirty="0" smtClean="0"/>
              <a:t/>
            </a:r>
            <a:br>
              <a:rPr lang="en-PH" dirty="0" smtClean="0"/>
            </a:br>
            <a:endParaRPr lang="en-PH" dirty="0"/>
          </a:p>
        </p:txBody>
      </p:sp>
      <p:sp>
        <p:nvSpPr>
          <p:cNvPr id="2" name="Content Placeholder 1"/>
          <p:cNvSpPr>
            <a:spLocks noGrp="1"/>
          </p:cNvSpPr>
          <p:nvPr>
            <p:ph idx="1"/>
          </p:nvPr>
        </p:nvSpPr>
        <p:spPr>
          <a:xfrm>
            <a:off x="457200" y="1481329"/>
            <a:ext cx="8229600" cy="2709672"/>
          </a:xfrm>
        </p:spPr>
        <p:txBody>
          <a:bodyPr/>
          <a:lstStyle/>
          <a:p>
            <a:r>
              <a:rPr lang="en-PH" sz="3000" dirty="0" smtClean="0"/>
              <a:t>is a method of determining the age of rock by measuring the Carbon-14 decay in the organic materials found on it.</a:t>
            </a:r>
          </a:p>
          <a:p>
            <a:r>
              <a:rPr lang="en-PH" sz="3000" dirty="0" smtClean="0"/>
              <a:t>determine the frequency and date of previous earthquake occurrence or movement along the fault</a:t>
            </a:r>
          </a:p>
          <a:p>
            <a:endParaRPr lang="en-PH"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890" y="152400"/>
            <a:ext cx="9372600" cy="1325563"/>
          </a:xfrm>
        </p:spPr>
        <p:txBody>
          <a:bodyPr>
            <a:normAutofit/>
          </a:bodyPr>
          <a:lstStyle/>
          <a:p>
            <a:r>
              <a:rPr lang="en-PH" sz="4000" b="1" dirty="0" smtClean="0">
                <a:latin typeface="+mn-lt"/>
              </a:rPr>
              <a:t>Optically Stimulated </a:t>
            </a:r>
            <a:r>
              <a:rPr lang="en-PH" sz="4000" b="1" dirty="0" smtClean="0">
                <a:latin typeface="+mn-lt"/>
              </a:rPr>
              <a:t>Luminescence | OSL</a:t>
            </a:r>
            <a:endParaRPr lang="en-PH" sz="4000" b="1" dirty="0">
              <a:latin typeface="+mn-lt"/>
            </a:endParaRPr>
          </a:p>
        </p:txBody>
      </p:sp>
      <p:sp>
        <p:nvSpPr>
          <p:cNvPr id="2" name="Content Placeholder 1"/>
          <p:cNvSpPr>
            <a:spLocks noGrp="1"/>
          </p:cNvSpPr>
          <p:nvPr>
            <p:ph idx="1"/>
          </p:nvPr>
        </p:nvSpPr>
        <p:spPr>
          <a:xfrm>
            <a:off x="647700" y="1676400"/>
            <a:ext cx="7886700" cy="3048000"/>
          </a:xfrm>
        </p:spPr>
        <p:txBody>
          <a:bodyPr>
            <a:normAutofit/>
          </a:bodyPr>
          <a:lstStyle/>
          <a:p>
            <a:r>
              <a:rPr lang="en-PH" sz="3200" dirty="0" smtClean="0"/>
              <a:t>measures the time elapsed since the last exposure of minerals like quartz to solar radiation. This</a:t>
            </a:r>
          </a:p>
          <a:p>
            <a:r>
              <a:rPr lang="en-PH" sz="3200" dirty="0" smtClean="0"/>
              <a:t>provides an estimation of the time of burial of those minerals during sediment accumulation.</a:t>
            </a:r>
            <a:endParaRPr lang="en-PH"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6342" y="63934"/>
            <a:ext cx="7886700" cy="1325563"/>
          </a:xfrm>
        </p:spPr>
        <p:txBody>
          <a:bodyPr>
            <a:normAutofit/>
          </a:bodyPr>
          <a:lstStyle/>
          <a:p>
            <a:r>
              <a:rPr lang="en-PH" sz="4000" dirty="0" smtClean="0">
                <a:latin typeface="+mn-lt"/>
              </a:rPr>
              <a:t>References:</a:t>
            </a:r>
            <a:endParaRPr lang="en-PH" sz="4000" dirty="0">
              <a:latin typeface="+mn-lt"/>
            </a:endParaRPr>
          </a:p>
        </p:txBody>
      </p:sp>
      <p:sp>
        <p:nvSpPr>
          <p:cNvPr id="2" name="Content Placeholder 1"/>
          <p:cNvSpPr>
            <a:spLocks noGrp="1"/>
          </p:cNvSpPr>
          <p:nvPr>
            <p:ph idx="1"/>
          </p:nvPr>
        </p:nvSpPr>
        <p:spPr>
          <a:xfrm>
            <a:off x="459215" y="1066800"/>
            <a:ext cx="8763000" cy="4351338"/>
          </a:xfrm>
        </p:spPr>
        <p:txBody>
          <a:bodyPr>
            <a:normAutofit fontScale="92500" lnSpcReduction="10000"/>
          </a:bodyPr>
          <a:lstStyle/>
          <a:p>
            <a:r>
              <a:rPr lang="en-PH" sz="2200" dirty="0" smtClean="0"/>
              <a:t>Department of Science and Technology-Philippine Nuclear Research Institute. (2016). </a:t>
            </a:r>
            <a:r>
              <a:rPr lang="en-PH" sz="2200" i="1" dirty="0" smtClean="0"/>
              <a:t>Philippine Nuclear Research Institute 2015 Annual Report</a:t>
            </a:r>
            <a:r>
              <a:rPr lang="en-PH" sz="2200" dirty="0" smtClean="0"/>
              <a:t>..Quezon City, Philippines.</a:t>
            </a:r>
          </a:p>
          <a:p>
            <a:r>
              <a:rPr lang="en-PH" sz="2200" dirty="0" err="1" smtClean="0"/>
              <a:t>Riggio</a:t>
            </a:r>
            <a:r>
              <a:rPr lang="en-PH" sz="2200" dirty="0" smtClean="0"/>
              <a:t> A. and </a:t>
            </a:r>
            <a:r>
              <a:rPr lang="en-PH" sz="2200" dirty="0" err="1" smtClean="0"/>
              <a:t>Santulin</a:t>
            </a:r>
            <a:r>
              <a:rPr lang="en-PH" sz="2200" dirty="0" smtClean="0"/>
              <a:t> M.; 2015 </a:t>
            </a:r>
            <a:r>
              <a:rPr lang="en-PH" sz="2200" i="1" dirty="0" smtClean="0"/>
              <a:t>Earthquake Forecasting: A review of Radon as Seismic Precursor</a:t>
            </a:r>
            <a:r>
              <a:rPr lang="en-PH" sz="2200" dirty="0" smtClean="0"/>
              <a:t>, </a:t>
            </a:r>
            <a:r>
              <a:rPr lang="en-PH" sz="2200" dirty="0" err="1" smtClean="0"/>
              <a:t>Istituto</a:t>
            </a:r>
            <a:r>
              <a:rPr lang="en-PH" sz="2200" dirty="0" smtClean="0"/>
              <a:t> </a:t>
            </a:r>
            <a:r>
              <a:rPr lang="en-PH" sz="2200" dirty="0" err="1" smtClean="0"/>
              <a:t>Nazionale</a:t>
            </a:r>
            <a:r>
              <a:rPr lang="en-PH" sz="2200" dirty="0" smtClean="0"/>
              <a:t> </a:t>
            </a:r>
            <a:r>
              <a:rPr lang="en-PH" sz="2200" dirty="0" err="1" smtClean="0"/>
              <a:t>di</a:t>
            </a:r>
            <a:r>
              <a:rPr lang="en-PH" sz="2200" dirty="0" smtClean="0"/>
              <a:t> </a:t>
            </a:r>
            <a:r>
              <a:rPr lang="en-PH" sz="2200" dirty="0" err="1" smtClean="0"/>
              <a:t>Oceanografia</a:t>
            </a:r>
            <a:r>
              <a:rPr lang="en-PH" sz="2200" dirty="0" smtClean="0"/>
              <a:t> e </a:t>
            </a:r>
            <a:r>
              <a:rPr lang="en-PH" sz="2200" dirty="0" err="1" smtClean="0"/>
              <a:t>di</a:t>
            </a:r>
            <a:r>
              <a:rPr lang="en-PH" sz="2200" dirty="0" smtClean="0"/>
              <a:t> </a:t>
            </a:r>
            <a:r>
              <a:rPr lang="en-PH" sz="2200" dirty="0" err="1" smtClean="0"/>
              <a:t>Geofisica</a:t>
            </a:r>
            <a:r>
              <a:rPr lang="en-PH" sz="2200" dirty="0" smtClean="0"/>
              <a:t> </a:t>
            </a:r>
            <a:r>
              <a:rPr lang="en-PH" sz="2200" dirty="0" err="1" smtClean="0"/>
              <a:t>Sperimentale</a:t>
            </a:r>
            <a:r>
              <a:rPr lang="en-PH" sz="2200" dirty="0" smtClean="0"/>
              <a:t> (OGS),Trieste, Italy.</a:t>
            </a:r>
          </a:p>
          <a:p>
            <a:r>
              <a:rPr lang="en-PH" sz="2200" dirty="0" smtClean="0"/>
              <a:t>http://www.physicslovers.com/radioactivity/radioactive-decay </a:t>
            </a:r>
          </a:p>
          <a:p>
            <a:r>
              <a:rPr lang="en-PH" sz="2200" dirty="0" smtClean="0"/>
              <a:t>https://www.ck12.org/book/CK-12-Physical-Science-Concepts-For-Middle-School/section/3.64</a:t>
            </a:r>
            <a:r>
              <a:rPr lang="en-PH" sz="2200" dirty="0" smtClean="0"/>
              <a:t>/</a:t>
            </a:r>
            <a:r>
              <a:rPr lang="en-PH" sz="2200" dirty="0" smtClean="0"/>
              <a:t> </a:t>
            </a:r>
          </a:p>
          <a:p>
            <a:r>
              <a:rPr lang="en-PH" sz="2200" dirty="0" smtClean="0"/>
              <a:t>https://www.cancer.org/cancer/cancer-causes/radiation-exposure/radon.html</a:t>
            </a:r>
          </a:p>
          <a:p>
            <a:r>
              <a:rPr lang="en-PH" sz="2200" dirty="0" smtClean="0"/>
              <a:t>http://www.epa.ie/radon/householders/</a:t>
            </a:r>
          </a:p>
          <a:p>
            <a:r>
              <a:rPr lang="en-PH" sz="2200" dirty="0" smtClean="0"/>
              <a:t>http://pubs.sciepub.com/env/1/2/4/figure/4</a:t>
            </a:r>
          </a:p>
          <a:p>
            <a:r>
              <a:rPr lang="en-PH" sz="2200" dirty="0" smtClean="0"/>
              <a:t>http://durridge.com/products_soil_gas_probe.shtml</a:t>
            </a:r>
          </a:p>
          <a:p>
            <a:endParaRPr lang="en-PH" sz="2400" dirty="0" smtClean="0"/>
          </a:p>
          <a:p>
            <a:endParaRPr lang="en-PH" dirty="0" smtClean="0"/>
          </a:p>
          <a:p>
            <a:endParaRPr lang="en-PH" dirty="0" smtClean="0"/>
          </a:p>
          <a:p>
            <a:endParaRPr lang="en-PH" dirty="0" smtClean="0"/>
          </a:p>
          <a:p>
            <a:endParaRPr lang="en-PH" dirty="0" smtClean="0"/>
          </a:p>
          <a:p>
            <a:endParaRPr lang="en-PH" dirty="0" smtClean="0"/>
          </a:p>
          <a:p>
            <a:endParaRPr lang="en-PH"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p:cNvPicPr/>
          <p:nvPr/>
        </p:nvPicPr>
        <p:blipFill>
          <a:blip r:embed="rId2"/>
          <a:srcRect l="9174" b="4762"/>
          <a:stretch>
            <a:fillRect/>
          </a:stretch>
        </p:blipFill>
        <p:spPr bwMode="auto">
          <a:xfrm>
            <a:off x="1857375" y="1106507"/>
            <a:ext cx="5429250" cy="4343400"/>
          </a:xfrm>
          <a:prstGeom prst="rect">
            <a:avLst/>
          </a:prstGeom>
          <a:noFill/>
          <a:ln w="9525">
            <a:noFill/>
            <a:miter lim="800000"/>
            <a:headEnd/>
            <a:tailEnd/>
          </a:ln>
        </p:spPr>
      </p:pic>
      <p:sp>
        <p:nvSpPr>
          <p:cNvPr id="3" name="TextBox 2"/>
          <p:cNvSpPr txBox="1"/>
          <p:nvPr/>
        </p:nvSpPr>
        <p:spPr>
          <a:xfrm>
            <a:off x="533400" y="152400"/>
            <a:ext cx="7924800" cy="954107"/>
          </a:xfrm>
          <a:prstGeom prst="rect">
            <a:avLst/>
          </a:prstGeom>
          <a:noFill/>
        </p:spPr>
        <p:txBody>
          <a:bodyPr wrap="square" rtlCol="0">
            <a:spAutoFit/>
          </a:bodyPr>
          <a:lstStyle/>
          <a:p>
            <a:r>
              <a:rPr lang="en-PH" sz="2800" dirty="0" smtClean="0"/>
              <a:t>Can you guess how radon emissions are used as a clue to seismic vibrations?</a:t>
            </a:r>
          </a:p>
        </p:txBody>
      </p:sp>
      <p:sp>
        <p:nvSpPr>
          <p:cNvPr id="5" name="TextBox 4"/>
          <p:cNvSpPr txBox="1"/>
          <p:nvPr/>
        </p:nvSpPr>
        <p:spPr>
          <a:xfrm>
            <a:off x="3886200" y="6456402"/>
            <a:ext cx="5562600" cy="553998"/>
          </a:xfrm>
          <a:prstGeom prst="rect">
            <a:avLst/>
          </a:prstGeom>
          <a:noFill/>
        </p:spPr>
        <p:txBody>
          <a:bodyPr wrap="square" rtlCol="0">
            <a:spAutoFit/>
          </a:bodyPr>
          <a:lstStyle/>
          <a:p>
            <a:r>
              <a:rPr lang="en-PH" sz="1000" dirty="0" smtClean="0"/>
              <a:t>http://www.popsci.com/technology/article/2010-11/underground-radon-detectors-could-forecast-earthquakes-days-they-happen</a:t>
            </a:r>
          </a:p>
          <a:p>
            <a:endParaRPr lang="en-PH"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940" y="157528"/>
            <a:ext cx="2876550" cy="1325563"/>
          </a:xfrm>
        </p:spPr>
        <p:txBody>
          <a:bodyPr/>
          <a:lstStyle/>
          <a:p>
            <a:r>
              <a:rPr lang="en-PH" b="1" dirty="0" smtClean="0">
                <a:latin typeface="+mn-lt"/>
              </a:rPr>
              <a:t>Radon</a:t>
            </a:r>
            <a:endParaRPr lang="en-PH" b="1" dirty="0">
              <a:latin typeface="+mn-lt"/>
            </a:endParaRPr>
          </a:p>
        </p:txBody>
      </p:sp>
      <p:sp>
        <p:nvSpPr>
          <p:cNvPr id="3" name="Content Placeholder 2"/>
          <p:cNvSpPr>
            <a:spLocks noGrp="1"/>
          </p:cNvSpPr>
          <p:nvPr>
            <p:ph idx="1"/>
          </p:nvPr>
        </p:nvSpPr>
        <p:spPr>
          <a:xfrm>
            <a:off x="5105400" y="820309"/>
            <a:ext cx="3886200" cy="2057400"/>
          </a:xfrm>
        </p:spPr>
        <p:txBody>
          <a:bodyPr>
            <a:noAutofit/>
          </a:bodyPr>
          <a:lstStyle/>
          <a:p>
            <a:r>
              <a:rPr lang="en-PH" dirty="0" smtClean="0"/>
              <a:t>Is an </a:t>
            </a:r>
            <a:r>
              <a:rPr lang="en-PH" dirty="0" err="1" smtClean="0"/>
              <a:t>odorless</a:t>
            </a:r>
            <a:r>
              <a:rPr lang="en-PH" dirty="0" smtClean="0"/>
              <a:t>, tasteless, and </a:t>
            </a:r>
            <a:r>
              <a:rPr lang="en-PH" dirty="0" err="1" smtClean="0"/>
              <a:t>colorless</a:t>
            </a:r>
            <a:r>
              <a:rPr lang="en-PH" dirty="0" smtClean="0"/>
              <a:t> gas that occurs naturally. It is usually found in igneous rocks, soil, and also in water</a:t>
            </a:r>
            <a:r>
              <a:rPr lang="en-PH" dirty="0" smtClean="0"/>
              <a:t>.</a:t>
            </a:r>
          </a:p>
          <a:p>
            <a:pPr marL="0" indent="0">
              <a:buNone/>
            </a:pPr>
            <a:endParaRPr lang="en-PH" dirty="0" smtClean="0"/>
          </a:p>
          <a:p>
            <a:r>
              <a:rPr lang="en-PH" dirty="0" smtClean="0"/>
              <a:t>Is </a:t>
            </a:r>
            <a:r>
              <a:rPr lang="en-PH" dirty="0" smtClean="0"/>
              <a:t>produced in soil by radioactive decay of radium, produced in turn by uranium.</a:t>
            </a:r>
            <a:endParaRPr lang="en-PH" dirty="0"/>
          </a:p>
        </p:txBody>
      </p:sp>
      <p:pic>
        <p:nvPicPr>
          <p:cNvPr id="10" name="Picture 9" descr="Radon"/>
          <p:cNvPicPr/>
          <p:nvPr/>
        </p:nvPicPr>
        <p:blipFill>
          <a:blip r:embed="rId3"/>
          <a:srcRect l="10256" r="10256"/>
          <a:stretch>
            <a:fillRect/>
          </a:stretch>
        </p:blipFill>
        <p:spPr bwMode="auto">
          <a:xfrm>
            <a:off x="609600" y="1335311"/>
            <a:ext cx="3640111" cy="35814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1"/>
            <a:ext cx="8534400" cy="1219199"/>
          </a:xfrm>
        </p:spPr>
        <p:txBody>
          <a:bodyPr>
            <a:normAutofit lnSpcReduction="10000"/>
          </a:bodyPr>
          <a:lstStyle/>
          <a:p>
            <a:pPr>
              <a:buNone/>
            </a:pPr>
            <a:r>
              <a:rPr lang="en-PH" b="1" dirty="0" smtClean="0"/>
              <a:t>Radioactive decay </a:t>
            </a:r>
            <a:r>
              <a:rPr lang="en-PH" dirty="0" smtClean="0"/>
              <a:t>is a natural, spontaneous process </a:t>
            </a:r>
            <a:r>
              <a:rPr lang="en-PH" dirty="0" smtClean="0"/>
              <a:t>in which </a:t>
            </a:r>
            <a:r>
              <a:rPr lang="en-PH" dirty="0" smtClean="0"/>
              <a:t>an atom of one element breaks down to form another element by losing atomic particles.</a:t>
            </a:r>
            <a:endParaRPr lang="en-PH" dirty="0"/>
          </a:p>
        </p:txBody>
      </p:sp>
      <p:pic>
        <p:nvPicPr>
          <p:cNvPr id="23555" name="Picture 3" descr="C:\Users\Cristi\Desktop\alpha.gif"/>
          <p:cNvPicPr>
            <a:picLocks noChangeAspect="1" noChangeArrowheads="1" noCrop="1"/>
          </p:cNvPicPr>
          <p:nvPr/>
        </p:nvPicPr>
        <p:blipFill>
          <a:blip r:embed="rId2"/>
          <a:srcRect/>
          <a:stretch>
            <a:fillRect/>
          </a:stretch>
        </p:blipFill>
        <p:spPr bwMode="auto">
          <a:xfrm>
            <a:off x="1143000" y="1676400"/>
            <a:ext cx="6622914" cy="3276600"/>
          </a:xfrm>
          <a:prstGeom prst="rect">
            <a:avLst/>
          </a:prstGeom>
          <a:noFill/>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2007940" cy="705537"/>
          </a:xfrm>
        </p:spPr>
        <p:txBody>
          <a:bodyPr/>
          <a:lstStyle/>
          <a:p>
            <a:r>
              <a:rPr lang="en-PH" b="1" dirty="0" smtClean="0">
                <a:latin typeface="+mn-lt"/>
              </a:rPr>
              <a:t>Radon</a:t>
            </a:r>
            <a:endParaRPr lang="en-PH" b="1" dirty="0">
              <a:latin typeface="+mn-lt"/>
            </a:endParaRPr>
          </a:p>
        </p:txBody>
      </p:sp>
      <p:sp>
        <p:nvSpPr>
          <p:cNvPr id="3" name="Content Placeholder 2"/>
          <p:cNvSpPr>
            <a:spLocks noGrp="1"/>
          </p:cNvSpPr>
          <p:nvPr>
            <p:ph idx="1"/>
          </p:nvPr>
        </p:nvSpPr>
        <p:spPr>
          <a:xfrm>
            <a:off x="628650" y="1089048"/>
            <a:ext cx="8229600" cy="1033272"/>
          </a:xfrm>
        </p:spPr>
        <p:txBody>
          <a:bodyPr>
            <a:normAutofit fontScale="92500" lnSpcReduction="20000"/>
          </a:bodyPr>
          <a:lstStyle/>
          <a:p>
            <a:pPr marL="0" indent="0">
              <a:buNone/>
            </a:pPr>
            <a:r>
              <a:rPr lang="en-PH" dirty="0" smtClean="0"/>
              <a:t>Is also a radioactive gas because it also decays losing an alpha particle forming the element Polonium. It has a half life of 3.8 days.</a:t>
            </a:r>
            <a:endParaRPr lang="en-PH" dirty="0"/>
          </a:p>
        </p:txBody>
      </p:sp>
      <p:pic>
        <p:nvPicPr>
          <p:cNvPr id="10" name="Picture 9" descr="Image result for radioactive decay examples"/>
          <p:cNvPicPr/>
          <p:nvPr/>
        </p:nvPicPr>
        <p:blipFill>
          <a:blip r:embed="rId2"/>
          <a:srcRect t="20000" b="8889"/>
          <a:stretch>
            <a:fillRect/>
          </a:stretch>
        </p:blipFill>
        <p:spPr bwMode="auto">
          <a:xfrm>
            <a:off x="1104900" y="2013660"/>
            <a:ext cx="6934200" cy="3048000"/>
          </a:xfrm>
          <a:prstGeom prst="rect">
            <a:avLst/>
          </a:prstGeom>
          <a:noFill/>
          <a:ln w="9525">
            <a:noFill/>
            <a:miter lim="800000"/>
            <a:headEnd/>
            <a:tailEnd/>
          </a:ln>
        </p:spPr>
      </p:pic>
      <p:sp>
        <p:nvSpPr>
          <p:cNvPr id="14" name="Rectangle 13"/>
          <p:cNvSpPr/>
          <p:nvPr/>
        </p:nvSpPr>
        <p:spPr>
          <a:xfrm>
            <a:off x="2286000" y="4953000"/>
            <a:ext cx="457200" cy="533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solidFill>
                  <a:schemeClr val="bg1"/>
                </a:solidFill>
              </a:rPr>
              <a:t>R]</a:t>
            </a:r>
            <a:endParaRPr lang="en-PH" dirty="0">
              <a:solidFill>
                <a:schemeClr val="bg1"/>
              </a:solidFill>
            </a:endParaRPr>
          </a:p>
        </p:txBody>
      </p:sp>
      <p:sp>
        <p:nvSpPr>
          <p:cNvPr id="13" name="TextBox 12"/>
          <p:cNvSpPr txBox="1"/>
          <p:nvPr/>
        </p:nvSpPr>
        <p:spPr>
          <a:xfrm>
            <a:off x="2286000" y="4245114"/>
            <a:ext cx="838200" cy="677108"/>
          </a:xfrm>
          <a:prstGeom prst="rect">
            <a:avLst/>
          </a:prstGeom>
          <a:noFill/>
        </p:spPr>
        <p:txBody>
          <a:bodyPr wrap="square" rtlCol="0">
            <a:spAutoFit/>
          </a:bodyPr>
          <a:lstStyle/>
          <a:p>
            <a:r>
              <a:rPr lang="en-PH" sz="3700" dirty="0" smtClean="0">
                <a:latin typeface="Times New Roman" panose="02020603050405020304" pitchFamily="18" charset="0"/>
                <a:cs typeface="Times New Roman" panose="02020603050405020304" pitchFamily="18" charset="0"/>
              </a:rPr>
              <a:t>Rn</a:t>
            </a:r>
            <a:endParaRPr lang="en-PH" sz="37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p:nvPr/>
        </p:nvPicPr>
        <p:blipFill>
          <a:blip r:embed="rId2"/>
          <a:srcRect/>
          <a:stretch>
            <a:fillRect/>
          </a:stretch>
        </p:blipFill>
        <p:spPr bwMode="auto">
          <a:xfrm>
            <a:off x="4459897" y="1371600"/>
            <a:ext cx="4484077" cy="3886200"/>
          </a:xfrm>
          <a:prstGeom prst="rect">
            <a:avLst/>
          </a:prstGeom>
          <a:noFill/>
          <a:ln w="9525">
            <a:noFill/>
            <a:miter lim="800000"/>
            <a:headEnd/>
            <a:tailEnd/>
          </a:ln>
        </p:spPr>
      </p:pic>
      <p:sp>
        <p:nvSpPr>
          <p:cNvPr id="2" name="Content Placeholder 1"/>
          <p:cNvSpPr>
            <a:spLocks noGrp="1"/>
          </p:cNvSpPr>
          <p:nvPr>
            <p:ph sz="half" idx="2"/>
          </p:nvPr>
        </p:nvSpPr>
        <p:spPr>
          <a:xfrm>
            <a:off x="397303" y="1444294"/>
            <a:ext cx="4038600" cy="2594306"/>
          </a:xfrm>
        </p:spPr>
        <p:txBody>
          <a:bodyPr>
            <a:normAutofit/>
          </a:bodyPr>
          <a:lstStyle/>
          <a:p>
            <a:r>
              <a:rPr lang="en-PH" dirty="0" smtClean="0"/>
              <a:t>is a carcinogenic substance. Exposure to radon over a long period of time can increase the risk of developing lung cancer.</a:t>
            </a:r>
            <a:endParaRPr lang="en-PH" dirty="0"/>
          </a:p>
        </p:txBody>
      </p:sp>
      <p:sp>
        <p:nvSpPr>
          <p:cNvPr id="6" name="TextBox 5"/>
          <p:cNvSpPr txBox="1"/>
          <p:nvPr/>
        </p:nvSpPr>
        <p:spPr>
          <a:xfrm>
            <a:off x="4862883" y="6599660"/>
            <a:ext cx="4281117" cy="246221"/>
          </a:xfrm>
          <a:prstGeom prst="rect">
            <a:avLst/>
          </a:prstGeom>
          <a:noFill/>
        </p:spPr>
        <p:txBody>
          <a:bodyPr wrap="square" rtlCol="0">
            <a:spAutoFit/>
          </a:bodyPr>
          <a:lstStyle/>
          <a:p>
            <a:pPr algn="ctr"/>
            <a:r>
              <a:rPr lang="en-PH" sz="1000" dirty="0" smtClean="0"/>
              <a:t>https://www.cancer.org/cancer/cancer-causes/radiation-exposure/radon.html</a:t>
            </a:r>
            <a:endParaRPr lang="en-PH" sz="1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
        <p:nvSpPr>
          <p:cNvPr id="13" name="Title 1"/>
          <p:cNvSpPr txBox="1">
            <a:spLocks/>
          </p:cNvSpPr>
          <p:nvPr/>
        </p:nvSpPr>
        <p:spPr>
          <a:xfrm>
            <a:off x="609600" y="589863"/>
            <a:ext cx="2007940" cy="705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Radon</a:t>
            </a:r>
            <a:endParaRPr lang="en-PH" b="1"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00328"/>
            <a:ext cx="8229600" cy="957072"/>
          </a:xfrm>
        </p:spPr>
        <p:txBody>
          <a:bodyPr>
            <a:normAutofit/>
          </a:bodyPr>
          <a:lstStyle/>
          <a:p>
            <a:r>
              <a:rPr lang="en-PH" sz="2600" dirty="0" smtClean="0"/>
              <a:t>Has been used as indicator of fault and possible tool for earthquake prediction.</a:t>
            </a:r>
            <a:endParaRPr lang="en-PH" sz="2600" dirty="0"/>
          </a:p>
        </p:txBody>
      </p:sp>
      <p:pic>
        <p:nvPicPr>
          <p:cNvPr id="4" name="Picture 3" descr="Image result for radon emission earthquake prediction"/>
          <p:cNvPicPr/>
          <p:nvPr/>
        </p:nvPicPr>
        <p:blipFill>
          <a:blip r:embed="rId2"/>
          <a:srcRect/>
          <a:stretch>
            <a:fillRect/>
          </a:stretch>
        </p:blipFill>
        <p:spPr bwMode="auto">
          <a:xfrm>
            <a:off x="2286000" y="1981200"/>
            <a:ext cx="4744974" cy="3255838"/>
          </a:xfrm>
          <a:prstGeom prst="rect">
            <a:avLst/>
          </a:prstGeom>
          <a:noFill/>
          <a:ln w="9525">
            <a:noFill/>
            <a:miter lim="800000"/>
            <a:headEnd/>
            <a:tailEnd/>
          </a:ln>
        </p:spPr>
      </p:pic>
      <p:sp>
        <p:nvSpPr>
          <p:cNvPr id="5" name="Title 1"/>
          <p:cNvSpPr txBox="1">
            <a:spLocks/>
          </p:cNvSpPr>
          <p:nvPr/>
        </p:nvSpPr>
        <p:spPr>
          <a:xfrm>
            <a:off x="395287" y="409232"/>
            <a:ext cx="2007940" cy="705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Radon</a:t>
            </a:r>
            <a:endParaRPr lang="en-PH" b="1"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p:cNvPicPr/>
          <p:nvPr/>
        </p:nvPicPr>
        <p:blipFill>
          <a:blip r:embed="rId2"/>
          <a:srcRect l="9174" b="4762"/>
          <a:stretch>
            <a:fillRect/>
          </a:stretch>
        </p:blipFill>
        <p:spPr bwMode="auto">
          <a:xfrm>
            <a:off x="3429000" y="152400"/>
            <a:ext cx="5317524" cy="5390367"/>
          </a:xfrm>
          <a:prstGeom prst="rect">
            <a:avLst/>
          </a:prstGeom>
          <a:noFill/>
          <a:ln w="9525">
            <a:noFill/>
            <a:miter lim="800000"/>
            <a:headEnd/>
            <a:tailEnd/>
          </a:ln>
        </p:spPr>
      </p:pic>
      <p:sp>
        <p:nvSpPr>
          <p:cNvPr id="5" name="Title 4"/>
          <p:cNvSpPr>
            <a:spLocks noGrp="1"/>
          </p:cNvSpPr>
          <p:nvPr>
            <p:ph type="title"/>
          </p:nvPr>
        </p:nvSpPr>
        <p:spPr>
          <a:xfrm>
            <a:off x="334965" y="1742683"/>
            <a:ext cx="3094035" cy="2209800"/>
          </a:xfrm>
        </p:spPr>
        <p:txBody>
          <a:bodyPr>
            <a:noAutofit/>
          </a:bodyPr>
          <a:lstStyle/>
          <a:p>
            <a:r>
              <a:rPr lang="en-PH" sz="2800" cap="all" dirty="0" smtClean="0">
                <a:latin typeface="+mn-lt"/>
              </a:rPr>
              <a:t>HOW </a:t>
            </a:r>
            <a:r>
              <a:rPr lang="en-PH" sz="2800" cap="all" dirty="0" smtClean="0">
                <a:latin typeface="+mn-lt"/>
              </a:rPr>
              <a:t>THE RADON DETECTOR </a:t>
            </a:r>
            <a:br>
              <a:rPr lang="en-PH" sz="2800" cap="all" dirty="0" smtClean="0">
                <a:latin typeface="+mn-lt"/>
              </a:rPr>
            </a:br>
            <a:r>
              <a:rPr lang="en-PH" sz="2800" cap="all" dirty="0" smtClean="0">
                <a:latin typeface="+mn-lt"/>
              </a:rPr>
              <a:t>MIGHT </a:t>
            </a:r>
            <a:r>
              <a:rPr lang="en-PH" sz="2800" cap="all" dirty="0" smtClean="0">
                <a:latin typeface="+mn-lt"/>
              </a:rPr>
              <a:t>WORK</a:t>
            </a:r>
            <a:endParaRPr lang="en-PH" sz="2800"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a:normAutofit/>
          </a:bodyPr>
          <a:lstStyle/>
          <a:p>
            <a:r>
              <a:rPr lang="en-PH" sz="3600" b="1" dirty="0" smtClean="0">
                <a:latin typeface="+mn-lt"/>
              </a:rPr>
              <a:t>Alpha Track Detectors</a:t>
            </a:r>
            <a:endParaRPr lang="en-PH" sz="3600" b="1" dirty="0">
              <a:latin typeface="+mn-lt"/>
            </a:endParaRPr>
          </a:p>
        </p:txBody>
      </p:sp>
      <p:sp>
        <p:nvSpPr>
          <p:cNvPr id="2" name="Content Placeholder 1"/>
          <p:cNvSpPr>
            <a:spLocks noGrp="1"/>
          </p:cNvSpPr>
          <p:nvPr>
            <p:ph idx="1"/>
          </p:nvPr>
        </p:nvSpPr>
        <p:spPr>
          <a:xfrm>
            <a:off x="457200" y="884755"/>
            <a:ext cx="8229600" cy="762000"/>
          </a:xfrm>
        </p:spPr>
        <p:txBody>
          <a:bodyPr>
            <a:noAutofit/>
          </a:bodyPr>
          <a:lstStyle/>
          <a:p>
            <a:pPr>
              <a:buNone/>
            </a:pPr>
            <a:r>
              <a:rPr lang="en-PH" sz="2400" dirty="0" smtClean="0"/>
              <a:t> are buried into the ground for a certain period of time and </a:t>
            </a:r>
            <a:r>
              <a:rPr lang="en-PH" sz="2400" dirty="0" smtClean="0"/>
              <a:t>then retrieved </a:t>
            </a:r>
            <a:r>
              <a:rPr lang="en-PH" sz="2400" dirty="0" smtClean="0"/>
              <a:t>to test measure the emitted alpha particles </a:t>
            </a:r>
            <a:endParaRPr lang="en-PH" sz="2400" dirty="0"/>
          </a:p>
        </p:txBody>
      </p:sp>
      <p:pic>
        <p:nvPicPr>
          <p:cNvPr id="4" name="Picture 3" descr="http://pubs.sciepub.com/env/1/2/4/image/fig10.gif"/>
          <p:cNvPicPr/>
          <p:nvPr/>
        </p:nvPicPr>
        <p:blipFill>
          <a:blip r:embed="rId3"/>
          <a:srcRect/>
          <a:stretch>
            <a:fillRect/>
          </a:stretch>
        </p:blipFill>
        <p:spPr bwMode="auto">
          <a:xfrm>
            <a:off x="2400300" y="1805844"/>
            <a:ext cx="4343400" cy="3410487"/>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SSON EXEMPLAR TEMPLATE_rev">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EA4717C-204A-4B65-B817-2359FC3CF943}" vid="{5132A155-1084-404E-9F13-1CB92C4904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LESSON EXEMPLAR TEMPLATE_rev</Template>
  <TotalTime>707</TotalTime>
  <Words>472</Words>
  <Application>Microsoft Office PowerPoint</Application>
  <PresentationFormat>On-screen Show (4:3)</PresentationFormat>
  <Paragraphs>50</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LESSON EXEMPLAR TEMPLATE_rev</vt:lpstr>
      <vt:lpstr>EARTH AND SPACE</vt:lpstr>
      <vt:lpstr>PowerPoint Presentation</vt:lpstr>
      <vt:lpstr>Radon</vt:lpstr>
      <vt:lpstr>PowerPoint Presentation</vt:lpstr>
      <vt:lpstr>Radon</vt:lpstr>
      <vt:lpstr>PowerPoint Presentation</vt:lpstr>
      <vt:lpstr>PowerPoint Presentation</vt:lpstr>
      <vt:lpstr>HOW THE RADON DETECTOR  MIGHT WORK</vt:lpstr>
      <vt:lpstr>Alpha Track Detectors</vt:lpstr>
      <vt:lpstr>Portable, battery powered devices</vt:lpstr>
      <vt:lpstr>PowerPoint Presentation</vt:lpstr>
      <vt:lpstr>PowerPoint Presentation</vt:lpstr>
      <vt:lpstr>Other Nuclear Techniques Used in Studying Fault and Earthquake Prediction</vt:lpstr>
      <vt:lpstr>Radiocarbon dating  </vt:lpstr>
      <vt:lpstr>Optically Stimulated Luminescence | OSL</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Radon Emission  as Earthquake Precursor</dc:title>
  <dc:creator>Cristi</dc:creator>
  <cp:lastModifiedBy>Windows User</cp:lastModifiedBy>
  <cp:revision>78</cp:revision>
  <dcterms:created xsi:type="dcterms:W3CDTF">2017-07-15T05:20:34Z</dcterms:created>
  <dcterms:modified xsi:type="dcterms:W3CDTF">2017-11-08T06:14:23Z</dcterms:modified>
</cp:coreProperties>
</file>