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8" r:id="rId5"/>
    <p:sldId id="259" r:id="rId6"/>
    <p:sldId id="272" r:id="rId7"/>
    <p:sldId id="260" r:id="rId8"/>
    <p:sldId id="270" r:id="rId9"/>
    <p:sldId id="271" r:id="rId10"/>
    <p:sldId id="261" r:id="rId11"/>
    <p:sldId id="267" r:id="rId12"/>
    <p:sldId id="304" r:id="rId13"/>
    <p:sldId id="262" r:id="rId14"/>
    <p:sldId id="263" r:id="rId15"/>
    <p:sldId id="269" r:id="rId16"/>
    <p:sldId id="284" r:id="rId17"/>
    <p:sldId id="285" r:id="rId18"/>
    <p:sldId id="306" r:id="rId19"/>
    <p:sldId id="273" r:id="rId20"/>
    <p:sldId id="274" r:id="rId21"/>
    <p:sldId id="275" r:id="rId22"/>
    <p:sldId id="276" r:id="rId23"/>
    <p:sldId id="277" r:id="rId24"/>
    <p:sldId id="279" r:id="rId25"/>
    <p:sldId id="280" r:id="rId26"/>
    <p:sldId id="278" r:id="rId27"/>
    <p:sldId id="299" r:id="rId28"/>
    <p:sldId id="307" r:id="rId29"/>
    <p:sldId id="281" r:id="rId30"/>
    <p:sldId id="293" r:id="rId31"/>
    <p:sldId id="294" r:id="rId32"/>
    <p:sldId id="300" r:id="rId33"/>
    <p:sldId id="282" r:id="rId34"/>
    <p:sldId id="295" r:id="rId35"/>
    <p:sldId id="302" r:id="rId36"/>
    <p:sldId id="303" r:id="rId37"/>
    <p:sldId id="283" r:id="rId38"/>
    <p:sldId id="291"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60"/>
  </p:normalViewPr>
  <p:slideViewPr>
    <p:cSldViewPr>
      <p:cViewPr>
        <p:scale>
          <a:sx n="50" d="100"/>
          <a:sy n="50" d="100"/>
        </p:scale>
        <p:origin x="-1818"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43E45B-DF50-48FC-B112-C7A650879BC4}" type="datetimeFigureOut">
              <a:rPr lang="en-US" smtClean="0"/>
              <a:pPr/>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3E45B-DF50-48FC-B112-C7A650879BC4}" type="datetimeFigureOut">
              <a:rPr lang="en-US" smtClean="0"/>
              <a:pPr/>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3E45B-DF50-48FC-B112-C7A650879BC4}" type="datetimeFigureOut">
              <a:rPr lang="en-US" smtClean="0"/>
              <a:pPr/>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3E45B-DF50-48FC-B112-C7A650879BC4}" type="datetimeFigureOut">
              <a:rPr lang="en-US" smtClean="0"/>
              <a:pPr/>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3E45B-DF50-48FC-B112-C7A650879BC4}" type="datetimeFigureOut">
              <a:rPr lang="en-US" smtClean="0"/>
              <a:pPr/>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43E45B-DF50-48FC-B112-C7A650879BC4}" type="datetimeFigureOut">
              <a:rPr lang="en-US" smtClean="0"/>
              <a:pPr/>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43E45B-DF50-48FC-B112-C7A650879BC4}" type="datetimeFigureOut">
              <a:rPr lang="en-US" smtClean="0"/>
              <a:pPr/>
              <a:t>8/26/2017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43E45B-DF50-48FC-B112-C7A650879BC4}" type="datetimeFigureOut">
              <a:rPr lang="en-US" smtClean="0"/>
              <a:pPr/>
              <a:t>8/26/2017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3E45B-DF50-48FC-B112-C7A650879BC4}" type="datetimeFigureOut">
              <a:rPr lang="en-US" smtClean="0"/>
              <a:pPr/>
              <a:t>8/26/2017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3E45B-DF50-48FC-B112-C7A650879BC4}" type="datetimeFigureOut">
              <a:rPr lang="en-US" smtClean="0"/>
              <a:pPr/>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3E45B-DF50-48FC-B112-C7A650879BC4}" type="datetimeFigureOut">
              <a:rPr lang="en-US" smtClean="0"/>
              <a:pPr/>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96A7F-FEC9-4277-A7E0-D92A43FCD497}"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3E45B-DF50-48FC-B112-C7A650879BC4}" type="datetimeFigureOut">
              <a:rPr lang="en-US" smtClean="0"/>
              <a:pPr/>
              <a:t>8/26/2017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96A7F-FEC9-4277-A7E0-D92A43FCD4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w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c05.deviantart.net/fs71/i/2012/247/0/b/pastel_nebula_by_ohsnapjenny-d5dj9aq.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228600"/>
            <a:ext cx="9144000" cy="4154984"/>
          </a:xfrm>
          <a:prstGeom prst="rect">
            <a:avLst/>
          </a:prstGeom>
        </p:spPr>
        <p:txBody>
          <a:bodyPr wrap="square">
            <a:spAutoFit/>
          </a:bodyPr>
          <a:lstStyle/>
          <a:p>
            <a:pPr algn="ctr"/>
            <a:r>
              <a:rPr lang="en-US" sz="4400" b="1" u="sng" dirty="0" smtClean="0">
                <a:solidFill>
                  <a:schemeClr val="accent4">
                    <a:lumMod val="50000"/>
                  </a:schemeClr>
                </a:solidFill>
                <a:effectLst>
                  <a:glow rad="63500">
                    <a:schemeClr val="accent5">
                      <a:satMod val="175000"/>
                      <a:alpha val="40000"/>
                    </a:schemeClr>
                  </a:glow>
                  <a:outerShdw blurRad="38100" dist="38100" dir="2700000" algn="tl">
                    <a:srgbClr val="000000">
                      <a:alpha val="43137"/>
                    </a:srgbClr>
                  </a:outerShdw>
                </a:effectLst>
                <a:latin typeface="Arial Black" pitchFamily="34" charset="0"/>
              </a:rPr>
              <a:t>Regional </a:t>
            </a:r>
          </a:p>
          <a:p>
            <a:pPr algn="ctr"/>
            <a:r>
              <a:rPr lang="en-US" sz="4400" b="1" u="sng" dirty="0" smtClean="0">
                <a:solidFill>
                  <a:schemeClr val="accent4">
                    <a:lumMod val="50000"/>
                  </a:schemeClr>
                </a:solidFill>
                <a:effectLst>
                  <a:glow rad="63500">
                    <a:schemeClr val="accent5">
                      <a:satMod val="175000"/>
                      <a:alpha val="40000"/>
                    </a:schemeClr>
                  </a:glow>
                  <a:outerShdw blurRad="38100" dist="38100" dir="2700000" algn="tl">
                    <a:srgbClr val="000000">
                      <a:alpha val="43137"/>
                    </a:srgbClr>
                  </a:outerShdw>
                </a:effectLst>
                <a:latin typeface="Arial Black" pitchFamily="34" charset="0"/>
              </a:rPr>
              <a:t>Demonstration Teaching:</a:t>
            </a:r>
          </a:p>
          <a:p>
            <a:pPr algn="ctr"/>
            <a:r>
              <a:rPr lang="en-US" sz="4400" b="1" dirty="0" smtClean="0">
                <a:effectLst>
                  <a:glow rad="63500">
                    <a:schemeClr val="accent5">
                      <a:satMod val="175000"/>
                      <a:alpha val="40000"/>
                    </a:schemeClr>
                  </a:glow>
                  <a:outerShdw blurRad="38100" dist="38100" dir="2700000" algn="tl">
                    <a:srgbClr val="000000">
                      <a:alpha val="43137"/>
                    </a:srgbClr>
                  </a:outerShdw>
                </a:effectLst>
                <a:latin typeface="Arial Black" pitchFamily="34" charset="0"/>
              </a:rPr>
              <a:t>Validation of </a:t>
            </a:r>
            <a:r>
              <a:rPr lang="en-US" sz="4400" b="1" dirty="0">
                <a:effectLst>
                  <a:glow rad="63500">
                    <a:schemeClr val="accent5">
                      <a:satMod val="175000"/>
                      <a:alpha val="40000"/>
                    </a:schemeClr>
                  </a:glow>
                  <a:outerShdw blurRad="38100" dist="38100" dir="2700000" algn="tl">
                    <a:srgbClr val="000000">
                      <a:alpha val="43137"/>
                    </a:srgbClr>
                  </a:outerShdw>
                </a:effectLst>
                <a:latin typeface="Arial Black" pitchFamily="34" charset="0"/>
              </a:rPr>
              <a:t>Lesson Exemplar Integrating </a:t>
            </a:r>
            <a:r>
              <a:rPr lang="en-US" sz="4400" b="1" dirty="0" smtClean="0">
                <a:effectLst>
                  <a:glow rad="63500">
                    <a:schemeClr val="accent5">
                      <a:satMod val="175000"/>
                      <a:alpha val="40000"/>
                    </a:schemeClr>
                  </a:glow>
                  <a:outerShdw blurRad="38100" dist="38100" dir="2700000" algn="tl">
                    <a:srgbClr val="000000">
                      <a:alpha val="43137"/>
                    </a:srgbClr>
                  </a:outerShdw>
                </a:effectLst>
                <a:latin typeface="Arial Black" pitchFamily="34" charset="0"/>
              </a:rPr>
              <a:t>Nuclear Science</a:t>
            </a:r>
          </a:p>
          <a:p>
            <a:pPr algn="ctr"/>
            <a:r>
              <a:rPr lang="en-US" sz="3600" b="1" dirty="0" smtClean="0">
                <a:solidFill>
                  <a:schemeClr val="tx2">
                    <a:lumMod val="75000"/>
                  </a:schemeClr>
                </a:solidFill>
                <a:effectLst>
                  <a:glow rad="63500">
                    <a:schemeClr val="accent5">
                      <a:satMod val="175000"/>
                      <a:alpha val="40000"/>
                    </a:schemeClr>
                  </a:glow>
                  <a:outerShdw blurRad="38100" dist="38100" dir="2700000" algn="tl">
                    <a:srgbClr val="000000">
                      <a:alpha val="43137"/>
                    </a:srgbClr>
                  </a:outerShdw>
                </a:effectLst>
                <a:latin typeface="Arial Black" pitchFamily="34" charset="0"/>
              </a:rPr>
              <a:t>July 26, 2017</a:t>
            </a:r>
            <a:endParaRPr lang="en-US" sz="3600" dirty="0">
              <a:solidFill>
                <a:schemeClr val="tx2">
                  <a:lumMod val="75000"/>
                </a:schemeClr>
              </a:solidFill>
              <a:effectLst>
                <a:glow rad="63500">
                  <a:schemeClr val="accent5">
                    <a:satMod val="175000"/>
                    <a:alpha val="4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8600" y="4267200"/>
            <a:ext cx="6400800" cy="2062103"/>
          </a:xfrm>
          <a:prstGeom prst="rect">
            <a:avLst/>
          </a:prstGeom>
        </p:spPr>
        <p:txBody>
          <a:bodyPr wrap="square">
            <a:spAutoFit/>
          </a:bodyPr>
          <a:lstStyle/>
          <a:p>
            <a:pPr algn="ctr"/>
            <a:r>
              <a:rPr lang="en-US" sz="3200" dirty="0" smtClean="0">
                <a:solidFill>
                  <a:schemeClr val="accent2">
                    <a:lumMod val="50000"/>
                  </a:schemeClr>
                </a:solidFill>
                <a:effectLst>
                  <a:glow rad="228600">
                    <a:schemeClr val="accent3">
                      <a:satMod val="175000"/>
                      <a:alpha val="40000"/>
                    </a:schemeClr>
                  </a:glow>
                  <a:outerShdw blurRad="38100" dist="38100" dir="2700000" algn="tl">
                    <a:srgbClr val="000000">
                      <a:alpha val="43137"/>
                    </a:srgbClr>
                  </a:outerShdw>
                </a:effectLst>
                <a:latin typeface="Arial Black" pitchFamily="34" charset="0"/>
              </a:rPr>
              <a:t>Mrs. Ma. </a:t>
            </a:r>
            <a:r>
              <a:rPr lang="en-US" sz="3200" dirty="0" err="1" smtClean="0">
                <a:solidFill>
                  <a:schemeClr val="accent2">
                    <a:lumMod val="50000"/>
                  </a:schemeClr>
                </a:solidFill>
                <a:effectLst>
                  <a:glow rad="228600">
                    <a:schemeClr val="accent3">
                      <a:satMod val="175000"/>
                      <a:alpha val="40000"/>
                    </a:schemeClr>
                  </a:glow>
                  <a:outerShdw blurRad="38100" dist="38100" dir="2700000" algn="tl">
                    <a:srgbClr val="000000">
                      <a:alpha val="43137"/>
                    </a:srgbClr>
                  </a:outerShdw>
                </a:effectLst>
                <a:latin typeface="Arial Black" pitchFamily="34" charset="0"/>
              </a:rPr>
              <a:t>Regaele</a:t>
            </a:r>
            <a:r>
              <a:rPr lang="en-US" sz="3200" dirty="0" smtClean="0">
                <a:solidFill>
                  <a:schemeClr val="accent2">
                    <a:lumMod val="50000"/>
                  </a:schemeClr>
                </a:solidFill>
                <a:effectLst>
                  <a:glow rad="228600">
                    <a:schemeClr val="accent3">
                      <a:satMod val="175000"/>
                      <a:alpha val="40000"/>
                    </a:schemeClr>
                  </a:glow>
                  <a:outerShdw blurRad="38100" dist="38100" dir="2700000" algn="tl">
                    <a:srgbClr val="000000">
                      <a:alpha val="43137"/>
                    </a:srgbClr>
                  </a:outerShdw>
                </a:effectLst>
                <a:latin typeface="Arial Black" pitchFamily="34" charset="0"/>
              </a:rPr>
              <a:t> A. </a:t>
            </a:r>
            <a:r>
              <a:rPr lang="en-US" sz="3200" dirty="0" err="1" smtClean="0">
                <a:solidFill>
                  <a:schemeClr val="accent2">
                    <a:lumMod val="50000"/>
                  </a:schemeClr>
                </a:solidFill>
                <a:effectLst>
                  <a:glow rad="228600">
                    <a:schemeClr val="accent3">
                      <a:satMod val="175000"/>
                      <a:alpha val="40000"/>
                    </a:schemeClr>
                  </a:glow>
                  <a:outerShdw blurRad="38100" dist="38100" dir="2700000" algn="tl">
                    <a:srgbClr val="000000">
                      <a:alpha val="43137"/>
                    </a:srgbClr>
                  </a:outerShdw>
                </a:effectLst>
                <a:latin typeface="Arial Black" pitchFamily="34" charset="0"/>
              </a:rPr>
              <a:t>Olarte</a:t>
            </a:r>
            <a:endParaRPr lang="en-US" sz="3200" dirty="0" smtClean="0">
              <a:solidFill>
                <a:schemeClr val="accent2">
                  <a:lumMod val="50000"/>
                </a:schemeClr>
              </a:solidFill>
              <a:effectLst>
                <a:glow rad="228600">
                  <a:schemeClr val="accent3">
                    <a:satMod val="175000"/>
                    <a:alpha val="40000"/>
                  </a:schemeClr>
                </a:glow>
                <a:outerShdw blurRad="38100" dist="38100" dir="2700000" algn="tl">
                  <a:srgbClr val="000000">
                    <a:alpha val="43137"/>
                  </a:srgbClr>
                </a:outerShdw>
              </a:effectLst>
              <a:latin typeface="Arial Black" pitchFamily="34" charset="0"/>
            </a:endParaRPr>
          </a:p>
          <a:p>
            <a:pPr algn="ctr"/>
            <a:r>
              <a:rPr lang="en-US" sz="3200" dirty="0" err="1" smtClean="0">
                <a:solidFill>
                  <a:srgbClr val="002060"/>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rPr>
              <a:t>Muntinlupa</a:t>
            </a:r>
            <a:r>
              <a:rPr lang="en-US" sz="3200" dirty="0" smtClean="0">
                <a:solidFill>
                  <a:srgbClr val="002060"/>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rPr>
              <a:t> National </a:t>
            </a:r>
          </a:p>
          <a:p>
            <a:pPr algn="ctr"/>
            <a:r>
              <a:rPr lang="en-US" sz="3200" dirty="0" smtClean="0">
                <a:solidFill>
                  <a:srgbClr val="002060"/>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rPr>
              <a:t>High School</a:t>
            </a:r>
          </a:p>
          <a:p>
            <a:pPr algn="ctr"/>
            <a:r>
              <a:rPr lang="en-US" sz="3200" dirty="0" smtClean="0">
                <a:solidFill>
                  <a:schemeClr val="accent6">
                    <a:lumMod val="50000"/>
                  </a:schemeClr>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rPr>
              <a:t>Division of </a:t>
            </a:r>
            <a:r>
              <a:rPr lang="en-US" sz="3200" dirty="0" err="1" smtClean="0">
                <a:solidFill>
                  <a:schemeClr val="accent6">
                    <a:lumMod val="50000"/>
                  </a:schemeClr>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rPr>
              <a:t>Muntinlupa</a:t>
            </a:r>
            <a:r>
              <a:rPr lang="en-US" sz="3200" dirty="0" smtClean="0">
                <a:solidFill>
                  <a:schemeClr val="accent6">
                    <a:lumMod val="50000"/>
                  </a:schemeClr>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rPr>
              <a:t> City</a:t>
            </a:r>
            <a:endParaRPr lang="en-US" sz="3200" dirty="0">
              <a:solidFill>
                <a:schemeClr val="accent6">
                  <a:lumMod val="50000"/>
                </a:schemeClr>
              </a:solidFill>
              <a:effectLst>
                <a:glow rad="101600">
                  <a:schemeClr val="accent3">
                    <a:satMod val="175000"/>
                    <a:alpha val="40000"/>
                  </a:schemeClr>
                </a:glow>
                <a:outerShdw blurRad="38100" dist="38100" dir="2700000" algn="tl">
                  <a:srgbClr val="000000">
                    <a:alpha val="43137"/>
                  </a:srgbClr>
                </a:outerShdw>
              </a:effectLst>
              <a:latin typeface="Arial Black" pitchFamily="34" charset="0"/>
            </a:endParaRPr>
          </a:p>
        </p:txBody>
      </p:sp>
      <p:pic>
        <p:nvPicPr>
          <p:cNvPr id="7" name="Picture 4" descr="https://scontent.fmnl4-4.fna.fbcdn.net/v/t1.0-9/13912771_1106765129359547_8436600763672402950_n.jpg?_nc_eui2=v1%3AAeHCNa8fPhuufQTqpCctrtOuC5Eu07a22LgBAxWR0SWQTQZEEswv5mRSRoY546gCI1iZyLxiu3RZtKX3jkXsg3RYAQEGnUDN0blI00RegZBpZw&amp;oh=14c725fea13fb060ca0662345f3210a0&amp;oe=58ABEAF3"/>
          <p:cNvPicPr>
            <a:picLocks noChangeAspect="1" noChangeArrowheads="1"/>
          </p:cNvPicPr>
          <p:nvPr/>
        </p:nvPicPr>
        <p:blipFill>
          <a:blip r:embed="rId3" cstate="print"/>
          <a:srcRect l="33803" t="19407" r="30925" b="21004"/>
          <a:stretch>
            <a:fillRect/>
          </a:stretch>
        </p:blipFill>
        <p:spPr bwMode="auto">
          <a:xfrm>
            <a:off x="6477000" y="3571874"/>
            <a:ext cx="2389909" cy="3057526"/>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639762"/>
          </a:xfrm>
        </p:spPr>
        <p:txBody>
          <a:bodyPr>
            <a:normAutofit fontScale="90000"/>
          </a:bodyPr>
          <a:lstStyle/>
          <a:p>
            <a:r>
              <a:rPr lang="en-PH" b="1" dirty="0" smtClean="0"/>
              <a:t>Task #2: </a:t>
            </a:r>
            <a:r>
              <a:rPr lang="en-PH" b="1" u="sng" dirty="0"/>
              <a:t>ACT-IT-OUT! </a:t>
            </a:r>
            <a:r>
              <a:rPr lang="en-US" dirty="0"/>
              <a:t/>
            </a:r>
            <a:br>
              <a:rPr lang="en-US" dirty="0"/>
            </a:br>
            <a:endParaRPr lang="en-US" dirty="0"/>
          </a:p>
        </p:txBody>
      </p:sp>
      <p:sp>
        <p:nvSpPr>
          <p:cNvPr id="5" name="Rectangle 4"/>
          <p:cNvSpPr/>
          <p:nvPr/>
        </p:nvSpPr>
        <p:spPr>
          <a:xfrm rot="19630130">
            <a:off x="-582977" y="273234"/>
            <a:ext cx="3507228" cy="85038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1">
                    <a:lumMod val="50000"/>
                  </a:schemeClr>
                </a:solidFill>
                <a:effectLst>
                  <a:glow rad="228600">
                    <a:schemeClr val="accent6">
                      <a:satMod val="175000"/>
                      <a:alpha val="40000"/>
                    </a:schemeClr>
                  </a:glow>
                </a:effectLst>
                <a:latin typeface="Arial Black" pitchFamily="34" charset="0"/>
              </a:rPr>
              <a:t>Let’s ENGAGE…</a:t>
            </a:r>
            <a:endParaRPr lang="en-US" sz="2200" dirty="0">
              <a:solidFill>
                <a:schemeClr val="accent1">
                  <a:lumMod val="50000"/>
                </a:schemeClr>
              </a:solidFill>
              <a:effectLst>
                <a:glow rad="228600">
                  <a:schemeClr val="accent6">
                    <a:satMod val="175000"/>
                    <a:alpha val="40000"/>
                  </a:schemeClr>
                </a:glow>
              </a:effectLst>
              <a:latin typeface="Arial Black" pitchFamily="34" charset="0"/>
            </a:endParaRPr>
          </a:p>
        </p:txBody>
      </p:sp>
      <p:sp>
        <p:nvSpPr>
          <p:cNvPr id="17416" name="AutoShape 8" descr="Resulta ng larawan para sa post 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4" name="AutoShape 2" descr="Resulta ng larawan para sa DRA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Resulta ng larawan para sa DRAMA  CLIPART"/>
          <p:cNvPicPr>
            <a:picLocks noChangeAspect="1" noChangeArrowheads="1"/>
          </p:cNvPicPr>
          <p:nvPr/>
        </p:nvPicPr>
        <p:blipFill>
          <a:blip r:embed="rId2" cstate="print"/>
          <a:srcRect/>
          <a:stretch>
            <a:fillRect/>
          </a:stretch>
        </p:blipFill>
        <p:spPr bwMode="auto">
          <a:xfrm>
            <a:off x="7315200" y="304800"/>
            <a:ext cx="1524000" cy="1596958"/>
          </a:xfrm>
          <a:prstGeom prst="rect">
            <a:avLst/>
          </a:prstGeom>
          <a:noFill/>
        </p:spPr>
      </p:pic>
      <p:graphicFrame>
        <p:nvGraphicFramePr>
          <p:cNvPr id="12" name="Table 11"/>
          <p:cNvGraphicFramePr>
            <a:graphicFrameLocks noGrp="1"/>
          </p:cNvGraphicFramePr>
          <p:nvPr/>
        </p:nvGraphicFramePr>
        <p:xfrm>
          <a:off x="914400" y="1676400"/>
          <a:ext cx="7239000" cy="4267200"/>
        </p:xfrm>
        <a:graphic>
          <a:graphicData uri="http://schemas.openxmlformats.org/drawingml/2006/table">
            <a:tbl>
              <a:tblPr/>
              <a:tblGrid>
                <a:gridCol w="7239000"/>
              </a:tblGrid>
              <a:tr h="0">
                <a:tc>
                  <a:txBody>
                    <a:bodyPr/>
                    <a:lstStyle/>
                    <a:p>
                      <a:pPr marL="342900" marR="0" lvl="0" indent="-342900" algn="l">
                        <a:spcBef>
                          <a:spcPts val="0"/>
                        </a:spcBef>
                        <a:spcAft>
                          <a:spcPts val="0"/>
                        </a:spcAft>
                        <a:buFont typeface="+mj-lt"/>
                        <a:buAutoNum type="arabicPeriod"/>
                      </a:pPr>
                      <a:r>
                        <a:rPr lang="en-PH" sz="2800" dirty="0">
                          <a:latin typeface="Arial" pitchFamily="34" charset="0"/>
                          <a:ea typeface="Calibri"/>
                          <a:cs typeface="Arial" pitchFamily="34" charset="0"/>
                        </a:rPr>
                        <a:t>Study </a:t>
                      </a:r>
                      <a:r>
                        <a:rPr lang="en-PH" sz="2800" dirty="0" smtClean="0">
                          <a:latin typeface="Arial" pitchFamily="34" charset="0"/>
                          <a:ea typeface="Calibri"/>
                          <a:cs typeface="Arial" pitchFamily="34" charset="0"/>
                        </a:rPr>
                        <a:t>the pictures that will be shown on</a:t>
                      </a:r>
                      <a:r>
                        <a:rPr lang="en-PH" sz="2800" baseline="0" dirty="0" smtClean="0">
                          <a:latin typeface="Arial" pitchFamily="34" charset="0"/>
                          <a:ea typeface="Calibri"/>
                          <a:cs typeface="Arial" pitchFamily="34" charset="0"/>
                        </a:rPr>
                        <a:t> the next slide.</a:t>
                      </a:r>
                      <a:endParaRPr lang="en-US" sz="2800" dirty="0">
                        <a:latin typeface="Arial" pitchFamily="34" charset="0"/>
                        <a:ea typeface="Calibri"/>
                        <a:cs typeface="Arial" pitchFamily="34" charset="0"/>
                      </a:endParaRPr>
                    </a:p>
                    <a:p>
                      <a:pPr marL="342900" marR="0" lvl="0" indent="-342900" algn="l">
                        <a:spcBef>
                          <a:spcPts val="0"/>
                        </a:spcBef>
                        <a:spcAft>
                          <a:spcPts val="0"/>
                        </a:spcAft>
                        <a:buFont typeface="+mj-lt"/>
                        <a:buAutoNum type="arabicPeriod"/>
                      </a:pPr>
                      <a:r>
                        <a:rPr lang="en-PH" sz="2800" dirty="0">
                          <a:latin typeface="Arial" pitchFamily="34" charset="0"/>
                          <a:ea typeface="Calibri"/>
                          <a:cs typeface="Arial" pitchFamily="34" charset="0"/>
                        </a:rPr>
                        <a:t>Think of how you will react to each given </a:t>
                      </a:r>
                      <a:r>
                        <a:rPr lang="en-PH" sz="2800" dirty="0" smtClean="0">
                          <a:latin typeface="Arial" pitchFamily="34" charset="0"/>
                          <a:ea typeface="Calibri"/>
                          <a:cs typeface="Arial" pitchFamily="34" charset="0"/>
                        </a:rPr>
                        <a:t>event </a:t>
                      </a:r>
                      <a:r>
                        <a:rPr lang="en-PH" sz="2800" dirty="0">
                          <a:latin typeface="Arial" pitchFamily="34" charset="0"/>
                          <a:ea typeface="Calibri"/>
                          <a:cs typeface="Arial" pitchFamily="34" charset="0"/>
                        </a:rPr>
                        <a:t>in the picture and demonstrate it by acting out your response</a:t>
                      </a:r>
                      <a:r>
                        <a:rPr lang="en-PH" sz="2800" dirty="0" smtClean="0">
                          <a:latin typeface="Arial" pitchFamily="34" charset="0"/>
                          <a:ea typeface="Calibri"/>
                          <a:cs typeface="Arial" pitchFamily="34" charset="0"/>
                        </a:rPr>
                        <a:t>. </a:t>
                      </a:r>
                    </a:p>
                    <a:p>
                      <a:pPr marL="342900" marR="0" lvl="0" indent="-342900" algn="l">
                        <a:spcBef>
                          <a:spcPts val="0"/>
                        </a:spcBef>
                        <a:spcAft>
                          <a:spcPts val="0"/>
                        </a:spcAft>
                        <a:buFont typeface="+mj-lt"/>
                        <a:buAutoNum type="arabicPeriod"/>
                      </a:pPr>
                      <a:r>
                        <a:rPr lang="en-US" sz="2800" dirty="0" smtClean="0">
                          <a:latin typeface="Arial" pitchFamily="34" charset="0"/>
                          <a:ea typeface="Calibri"/>
                          <a:cs typeface="Arial" pitchFamily="34" charset="0"/>
                        </a:rPr>
                        <a:t> Your</a:t>
                      </a:r>
                      <a:r>
                        <a:rPr lang="en-US" sz="2800" baseline="0" dirty="0" smtClean="0">
                          <a:latin typeface="Arial" pitchFamily="34" charset="0"/>
                          <a:ea typeface="Calibri"/>
                          <a:cs typeface="Arial" pitchFamily="34" charset="0"/>
                        </a:rPr>
                        <a:t> whole group will enact altogether your initial response upon seeing the given pictures.</a:t>
                      </a:r>
                      <a:endParaRPr lang="en-US" sz="2800" dirty="0">
                        <a:latin typeface="Arial" pitchFamily="34" charset="0"/>
                        <a:ea typeface="Calibri"/>
                        <a:cs typeface="Arial" pitchFamily="34" charset="0"/>
                      </a:endParaRPr>
                    </a:p>
                    <a:p>
                      <a:pPr marL="342900" marR="0" lvl="0" indent="-342900" algn="l">
                        <a:spcBef>
                          <a:spcPts val="0"/>
                        </a:spcBef>
                        <a:spcAft>
                          <a:spcPts val="0"/>
                        </a:spcAft>
                        <a:buFont typeface="+mj-lt"/>
                        <a:buAutoNum type="arabicPeriod"/>
                      </a:pPr>
                      <a:r>
                        <a:rPr lang="en-PH" sz="2800" dirty="0" smtClean="0">
                          <a:latin typeface="Arial" pitchFamily="34" charset="0"/>
                          <a:ea typeface="Calibri"/>
                          <a:cs typeface="Arial" pitchFamily="34" charset="0"/>
                        </a:rPr>
                        <a:t>Compare </a:t>
                      </a:r>
                      <a:r>
                        <a:rPr lang="en-PH" sz="2800" dirty="0">
                          <a:latin typeface="Arial" pitchFamily="34" charset="0"/>
                          <a:ea typeface="Calibri"/>
                          <a:cs typeface="Arial" pitchFamily="34" charset="0"/>
                        </a:rPr>
                        <a:t>your reaction with </a:t>
                      </a:r>
                      <a:r>
                        <a:rPr lang="en-PH" sz="2800" dirty="0" smtClean="0">
                          <a:latin typeface="Arial" pitchFamily="34" charset="0"/>
                          <a:ea typeface="Calibri"/>
                          <a:cs typeface="Arial" pitchFamily="34" charset="0"/>
                        </a:rPr>
                        <a:t>your other </a:t>
                      </a:r>
                      <a:r>
                        <a:rPr lang="en-PH" sz="2800" dirty="0">
                          <a:latin typeface="Arial" pitchFamily="34" charset="0"/>
                          <a:ea typeface="Calibri"/>
                          <a:cs typeface="Arial" pitchFamily="34" charset="0"/>
                        </a:rPr>
                        <a:t>classmates’.</a:t>
                      </a:r>
                      <a:endParaRPr lang="en-US" sz="2800" dirty="0">
                        <a:latin typeface="Arial" pitchFamily="34" charset="0"/>
                        <a:ea typeface="Calibri"/>
                        <a:cs typeface="Arial" pitchFamily="34" charset="0"/>
                      </a:endParaRPr>
                    </a:p>
                  </a:txBody>
                  <a:tcPr marL="114300" marR="114300" marT="0" marB="0">
                    <a:lnL>
                      <a:noFill/>
                    </a:lnL>
                    <a:lnR>
                      <a:noFill/>
                    </a:lnR>
                    <a:lnT>
                      <a:noFill/>
                    </a:lnT>
                    <a:lnB>
                      <a:noFill/>
                    </a:lnB>
                  </a:tcPr>
                </a:tc>
              </a:tr>
            </a:tbl>
          </a:graphicData>
        </a:graphic>
      </p:graphicFrame>
      <p:sp>
        <p:nvSpPr>
          <p:cNvPr id="15" name="Rectangle 14"/>
          <p:cNvSpPr/>
          <p:nvPr/>
        </p:nvSpPr>
        <p:spPr>
          <a:xfrm>
            <a:off x="0" y="6019800"/>
            <a:ext cx="9144000" cy="838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ulta ng larawan para sa volcanic eruption asia"/>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5" name="Table 4"/>
          <p:cNvGraphicFramePr>
            <a:graphicFrameLocks noGrp="1"/>
          </p:cNvGraphicFramePr>
          <p:nvPr/>
        </p:nvGraphicFramePr>
        <p:xfrm>
          <a:off x="2819400" y="6400800"/>
          <a:ext cx="6096000" cy="274320"/>
        </p:xfrm>
        <a:graphic>
          <a:graphicData uri="http://schemas.openxmlformats.org/drawingml/2006/table">
            <a:tbl>
              <a:tblPr/>
              <a:tblGrid>
                <a:gridCol w="6096000"/>
              </a:tblGrid>
              <a:tr h="0">
                <a:tc>
                  <a:txBody>
                    <a:bodyPr/>
                    <a:lstStyle/>
                    <a:p>
                      <a:pPr marL="0" marR="0" algn="r">
                        <a:spcBef>
                          <a:spcPts val="0"/>
                        </a:spcBef>
                        <a:spcAft>
                          <a:spcPts val="0"/>
                        </a:spcAft>
                      </a:pPr>
                      <a:r>
                        <a:rPr lang="en-PH" sz="1800" b="1" dirty="0">
                          <a:solidFill>
                            <a:schemeClr val="bg1"/>
                          </a:solidFill>
                          <a:latin typeface="Arial"/>
                          <a:ea typeface="Calibri"/>
                          <a:cs typeface="Times New Roman"/>
                        </a:rPr>
                        <a:t>http://news.bbc.co.uk/2/hi/asia-pacific/659745.stm</a:t>
                      </a:r>
                      <a:endParaRPr lang="en-US" sz="1800" b="1" dirty="0">
                        <a:solidFill>
                          <a:schemeClr val="bg1"/>
                        </a:solidFill>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ttp://www.phivolcs.dost.gov.ph/images/leyte2.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Content Placeholder 5"/>
          <p:cNvSpPr>
            <a:spLocks noGrp="1"/>
          </p:cNvSpPr>
          <p:nvPr>
            <p:ph idx="1"/>
          </p:nvPr>
        </p:nvSpPr>
        <p:spPr>
          <a:xfrm>
            <a:off x="228600" y="5791200"/>
            <a:ext cx="7924800" cy="762000"/>
          </a:xfrm>
        </p:spPr>
        <p:txBody>
          <a:bodyPr/>
          <a:lstStyle/>
          <a:p>
            <a:pPr>
              <a:buNone/>
            </a:pPr>
            <a:r>
              <a:rPr lang="en-PH" dirty="0" smtClean="0">
                <a:solidFill>
                  <a:schemeClr val="bg1"/>
                </a:solidFill>
              </a:rPr>
              <a:t>Leyte Earthquake 2017/ phivolcs.dost.gov.ph</a:t>
            </a:r>
            <a:endParaRPr lang="en-US" dirty="0" smtClean="0">
              <a:solidFill>
                <a:schemeClr val="bg1"/>
              </a:solidFill>
            </a:endParaRPr>
          </a:p>
          <a:p>
            <a:endParaRPr lang="en-US" dirty="0">
              <a:solidFill>
                <a:schemeClr val="bg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639762"/>
          </a:xfrm>
        </p:spPr>
        <p:txBody>
          <a:bodyPr>
            <a:normAutofit fontScale="90000"/>
          </a:bodyPr>
          <a:lstStyle/>
          <a:p>
            <a:r>
              <a:rPr lang="en-PH" b="1" dirty="0" smtClean="0"/>
              <a:t>Task #3 </a:t>
            </a:r>
            <a:r>
              <a:rPr lang="en-PH" sz="3100" b="1" dirty="0" smtClean="0"/>
              <a:t>(Main Activity)</a:t>
            </a:r>
            <a:r>
              <a:rPr lang="en-PH" b="1" dirty="0" smtClean="0"/>
              <a:t>: </a:t>
            </a:r>
            <a:br>
              <a:rPr lang="en-PH" b="1" dirty="0" smtClean="0"/>
            </a:br>
            <a:r>
              <a:rPr lang="en-PH" b="1" u="sng" dirty="0" smtClean="0"/>
              <a:t>Let’s Mark the Boundaries</a:t>
            </a:r>
            <a:r>
              <a:rPr lang="en-US" dirty="0"/>
              <a:t/>
            </a:r>
            <a:br>
              <a:rPr lang="en-US" dirty="0"/>
            </a:br>
            <a:endParaRPr lang="en-US" dirty="0"/>
          </a:p>
        </p:txBody>
      </p:sp>
      <p:sp>
        <p:nvSpPr>
          <p:cNvPr id="5" name="Rectangle 4"/>
          <p:cNvSpPr/>
          <p:nvPr/>
        </p:nvSpPr>
        <p:spPr>
          <a:xfrm rot="19630130">
            <a:off x="-582977" y="273234"/>
            <a:ext cx="3507228" cy="85038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1">
                    <a:lumMod val="50000"/>
                  </a:schemeClr>
                </a:solidFill>
                <a:effectLst>
                  <a:glow rad="228600">
                    <a:schemeClr val="accent6">
                      <a:satMod val="175000"/>
                      <a:alpha val="40000"/>
                    </a:schemeClr>
                  </a:glow>
                </a:effectLst>
                <a:latin typeface="Arial Black" pitchFamily="34" charset="0"/>
              </a:rPr>
              <a:t>Let’s EXPLORE…</a:t>
            </a:r>
            <a:endParaRPr lang="en-US" sz="2200" dirty="0">
              <a:solidFill>
                <a:schemeClr val="accent1">
                  <a:lumMod val="50000"/>
                </a:schemeClr>
              </a:solidFill>
              <a:effectLst>
                <a:glow rad="228600">
                  <a:schemeClr val="accent6">
                    <a:satMod val="175000"/>
                    <a:alpha val="40000"/>
                  </a:schemeClr>
                </a:glow>
              </a:effectLst>
              <a:latin typeface="Arial Black" pitchFamily="34" charset="0"/>
            </a:endParaRPr>
          </a:p>
        </p:txBody>
      </p:sp>
      <p:sp>
        <p:nvSpPr>
          <p:cNvPr id="17416" name="AutoShape 8" descr="Resulta ng larawan para sa post 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4" name="AutoShape 2" descr="Resulta ng larawan para sa DRA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nvGraphicFramePr>
        <p:xfrm>
          <a:off x="990600" y="1676400"/>
          <a:ext cx="7391400" cy="4389120"/>
        </p:xfrm>
        <a:graphic>
          <a:graphicData uri="http://schemas.openxmlformats.org/drawingml/2006/table">
            <a:tbl>
              <a:tblPr/>
              <a:tblGrid>
                <a:gridCol w="7391400"/>
              </a:tblGrid>
              <a:tr h="0">
                <a:tc>
                  <a:txBody>
                    <a:bodyPr/>
                    <a:lstStyle/>
                    <a:p>
                      <a:pPr marL="0" marR="0" algn="ctr">
                        <a:spcBef>
                          <a:spcPts val="0"/>
                        </a:spcBef>
                        <a:spcAft>
                          <a:spcPts val="0"/>
                        </a:spcAft>
                      </a:pPr>
                      <a:r>
                        <a:rPr lang="en-PH" sz="3200" dirty="0">
                          <a:latin typeface="Arial"/>
                          <a:ea typeface="Calibri"/>
                          <a:cs typeface="Times New Roman"/>
                        </a:rPr>
                        <a:t>(</a:t>
                      </a:r>
                      <a:r>
                        <a:rPr lang="en-PH" sz="3200" dirty="0" err="1">
                          <a:latin typeface="Arial"/>
                          <a:ea typeface="Calibri"/>
                          <a:cs typeface="Times New Roman"/>
                        </a:rPr>
                        <a:t>DepEd</a:t>
                      </a:r>
                      <a:r>
                        <a:rPr lang="en-PH" sz="3200" dirty="0">
                          <a:latin typeface="Arial"/>
                          <a:ea typeface="Calibri"/>
                          <a:cs typeface="Times New Roman"/>
                        </a:rPr>
                        <a:t>  Grade 10 Learners’ Material, </a:t>
                      </a:r>
                      <a:endParaRPr lang="en-US" sz="3200" dirty="0">
                        <a:latin typeface="Calibri"/>
                        <a:ea typeface="Calibri"/>
                        <a:cs typeface="Times New Roman"/>
                      </a:endParaRPr>
                    </a:p>
                    <a:p>
                      <a:pPr marL="0" marR="0" algn="ctr">
                        <a:spcBef>
                          <a:spcPts val="0"/>
                        </a:spcBef>
                        <a:spcAft>
                          <a:spcPts val="0"/>
                        </a:spcAft>
                      </a:pPr>
                      <a:r>
                        <a:rPr lang="en-PH" sz="3200" dirty="0">
                          <a:latin typeface="Arial"/>
                          <a:ea typeface="Calibri"/>
                          <a:cs typeface="Times New Roman"/>
                        </a:rPr>
                        <a:t>Unit 1: Earth and Space, Module 1</a:t>
                      </a:r>
                      <a:r>
                        <a:rPr lang="en-PH" sz="3200" dirty="0" smtClean="0">
                          <a:latin typeface="Arial"/>
                          <a:ea typeface="Calibri"/>
                          <a:cs typeface="Times New Roman"/>
                        </a:rPr>
                        <a:t>)</a:t>
                      </a:r>
                    </a:p>
                    <a:p>
                      <a:pPr marL="0" marR="0" algn="ctr">
                        <a:spcBef>
                          <a:spcPts val="0"/>
                        </a:spcBef>
                        <a:spcAft>
                          <a:spcPts val="0"/>
                        </a:spcAft>
                      </a:pPr>
                      <a:endParaRPr lang="en-US" sz="3200" dirty="0">
                        <a:latin typeface="Calibri"/>
                        <a:ea typeface="Calibri"/>
                        <a:cs typeface="Times New Roman"/>
                      </a:endParaRPr>
                    </a:p>
                    <a:p>
                      <a:pPr marL="0" marR="0" algn="l">
                        <a:spcBef>
                          <a:spcPts val="0"/>
                        </a:spcBef>
                        <a:spcAft>
                          <a:spcPts val="0"/>
                        </a:spcAft>
                      </a:pPr>
                      <a:r>
                        <a:rPr lang="en-US" sz="3200" u="sng" dirty="0">
                          <a:latin typeface="Arial"/>
                          <a:ea typeface="Calibri"/>
                          <a:cs typeface="Times New Roman"/>
                        </a:rPr>
                        <a:t>Materials</a:t>
                      </a:r>
                      <a:r>
                        <a:rPr lang="en-US" sz="3200" u="sng" dirty="0" smtClean="0">
                          <a:latin typeface="Arial"/>
                          <a:ea typeface="Calibri"/>
                          <a:cs typeface="Times New Roman"/>
                        </a:rPr>
                        <a:t>:</a:t>
                      </a:r>
                      <a:endParaRPr lang="en-US" sz="3200" dirty="0">
                        <a:latin typeface="Calibri"/>
                        <a:ea typeface="Calibri"/>
                        <a:cs typeface="Times New Roman"/>
                      </a:endParaRPr>
                    </a:p>
                    <a:p>
                      <a:pPr marL="342900" marR="0" lvl="0" indent="-342900" algn="l">
                        <a:spcBef>
                          <a:spcPts val="0"/>
                        </a:spcBef>
                        <a:spcAft>
                          <a:spcPts val="0"/>
                        </a:spcAft>
                        <a:buFont typeface="Wingdings"/>
                        <a:buChar char=""/>
                        <a:tabLst>
                          <a:tab pos="457200" algn="l"/>
                        </a:tabLst>
                      </a:pPr>
                      <a:r>
                        <a:rPr lang="en-US" sz="3200" dirty="0">
                          <a:latin typeface="Arial"/>
                          <a:ea typeface="Calibri"/>
                          <a:cs typeface="Times New Roman"/>
                        </a:rPr>
                        <a:t>Map of Earthquake Distribution</a:t>
                      </a:r>
                      <a:endParaRPr lang="en-US" sz="3200" dirty="0">
                        <a:latin typeface="Calibri"/>
                        <a:ea typeface="Calibri"/>
                        <a:cs typeface="Times New Roman"/>
                      </a:endParaRPr>
                    </a:p>
                    <a:p>
                      <a:pPr marL="342900" marR="0" lvl="0" indent="-342900" algn="l">
                        <a:spcBef>
                          <a:spcPts val="0"/>
                        </a:spcBef>
                        <a:spcAft>
                          <a:spcPts val="0"/>
                        </a:spcAft>
                        <a:buFont typeface="Wingdings"/>
                        <a:buChar char=""/>
                        <a:tabLst>
                          <a:tab pos="457200" algn="l"/>
                        </a:tabLst>
                      </a:pPr>
                      <a:r>
                        <a:rPr lang="en-US" sz="3200" dirty="0">
                          <a:latin typeface="Arial"/>
                          <a:ea typeface="Calibri"/>
                          <a:cs typeface="Times New Roman"/>
                        </a:rPr>
                        <a:t>Map of Active Volcanoes of the World</a:t>
                      </a:r>
                      <a:endParaRPr lang="en-US" sz="3200" dirty="0">
                        <a:latin typeface="Calibri"/>
                        <a:ea typeface="Calibri"/>
                        <a:cs typeface="Times New Roman"/>
                      </a:endParaRPr>
                    </a:p>
                    <a:p>
                      <a:pPr marL="342900" marR="0" lvl="0" indent="-342900" algn="l">
                        <a:spcBef>
                          <a:spcPts val="0"/>
                        </a:spcBef>
                        <a:spcAft>
                          <a:spcPts val="0"/>
                        </a:spcAft>
                        <a:buFont typeface="Wingdings"/>
                        <a:buChar char=""/>
                        <a:tabLst>
                          <a:tab pos="457200" algn="l"/>
                        </a:tabLst>
                      </a:pPr>
                      <a:r>
                        <a:rPr lang="en-US" sz="3200" dirty="0">
                          <a:latin typeface="Arial"/>
                          <a:ea typeface="Calibri"/>
                          <a:cs typeface="Times New Roman"/>
                        </a:rPr>
                        <a:t>Map of Mountain ranges of the World</a:t>
                      </a:r>
                      <a:endParaRPr lang="en-US" sz="3200" dirty="0">
                        <a:latin typeface="Calibri"/>
                        <a:ea typeface="Calibri"/>
                        <a:cs typeface="Times New Roman"/>
                      </a:endParaRPr>
                    </a:p>
                    <a:p>
                      <a:pPr marL="342900" marR="0" lvl="0" indent="-342900" algn="l">
                        <a:spcBef>
                          <a:spcPts val="0"/>
                        </a:spcBef>
                        <a:spcAft>
                          <a:spcPts val="0"/>
                        </a:spcAft>
                        <a:buFont typeface="Wingdings"/>
                        <a:buChar char=""/>
                        <a:tabLst>
                          <a:tab pos="457200" algn="l"/>
                        </a:tabLst>
                      </a:pPr>
                      <a:r>
                        <a:rPr lang="en-US" sz="3200" dirty="0" smtClean="0">
                          <a:latin typeface="Arial"/>
                          <a:ea typeface="Calibri"/>
                          <a:cs typeface="Times New Roman"/>
                        </a:rPr>
                        <a:t>2 </a:t>
                      </a:r>
                      <a:r>
                        <a:rPr lang="en-US" sz="3200" dirty="0" err="1" smtClean="0">
                          <a:latin typeface="Arial"/>
                          <a:ea typeface="Calibri"/>
                          <a:cs typeface="Times New Roman"/>
                        </a:rPr>
                        <a:t>pcs</a:t>
                      </a:r>
                      <a:r>
                        <a:rPr lang="en-US" sz="3200" dirty="0" smtClean="0">
                          <a:latin typeface="Arial"/>
                          <a:ea typeface="Calibri"/>
                          <a:cs typeface="Times New Roman"/>
                        </a:rPr>
                        <a:t> transparent </a:t>
                      </a:r>
                      <a:r>
                        <a:rPr lang="en-US" sz="3200" dirty="0">
                          <a:latin typeface="Arial"/>
                          <a:ea typeface="Calibri"/>
                          <a:cs typeface="Times New Roman"/>
                        </a:rPr>
                        <a:t>plastic sheet </a:t>
                      </a:r>
                      <a:endParaRPr lang="en-US" sz="3200" dirty="0">
                        <a:latin typeface="Calibri"/>
                        <a:ea typeface="Calibri"/>
                        <a:cs typeface="Times New Roman"/>
                      </a:endParaRPr>
                    </a:p>
                    <a:p>
                      <a:pPr marL="342900" marR="0" lvl="0" indent="-342900" algn="l">
                        <a:spcBef>
                          <a:spcPts val="0"/>
                        </a:spcBef>
                        <a:spcAft>
                          <a:spcPts val="0"/>
                        </a:spcAft>
                        <a:buFont typeface="Wingdings"/>
                        <a:buChar char=""/>
                        <a:tabLst>
                          <a:tab pos="457200" algn="l"/>
                        </a:tabLst>
                      </a:pPr>
                      <a:r>
                        <a:rPr lang="en-US" sz="3200" dirty="0" smtClean="0">
                          <a:latin typeface="Arial"/>
                          <a:ea typeface="Calibri"/>
                          <a:cs typeface="Times New Roman"/>
                        </a:rPr>
                        <a:t>marking </a:t>
                      </a:r>
                      <a:r>
                        <a:rPr lang="en-US" sz="3200" dirty="0">
                          <a:latin typeface="Arial"/>
                          <a:ea typeface="Calibri"/>
                          <a:cs typeface="Times New Roman"/>
                        </a:rPr>
                        <a:t>pens (two different colors)</a:t>
                      </a:r>
                      <a:endParaRPr lang="en-US" sz="32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9" name="Rectangle 8"/>
          <p:cNvSpPr/>
          <p:nvPr/>
        </p:nvSpPr>
        <p:spPr>
          <a:xfrm>
            <a:off x="0" y="6248400"/>
            <a:ext cx="9144000" cy="6096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0"/>
            <a:ext cx="2819400" cy="4572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accent1">
                    <a:lumMod val="50000"/>
                  </a:schemeClr>
                </a:solidFill>
                <a:effectLst>
                  <a:glow rad="228600">
                    <a:schemeClr val="accent6">
                      <a:satMod val="175000"/>
                      <a:alpha val="40000"/>
                    </a:schemeClr>
                  </a:glow>
                </a:effectLst>
                <a:latin typeface="Arial Black" pitchFamily="34" charset="0"/>
              </a:rPr>
              <a:t>Let’s EXPLORE…</a:t>
            </a:r>
            <a:endParaRPr lang="en-US" sz="2200" dirty="0">
              <a:solidFill>
                <a:schemeClr val="accent1">
                  <a:lumMod val="50000"/>
                </a:schemeClr>
              </a:solidFill>
              <a:effectLst>
                <a:glow rad="228600">
                  <a:schemeClr val="accent6">
                    <a:satMod val="175000"/>
                    <a:alpha val="40000"/>
                  </a:schemeClr>
                </a:glow>
              </a:effectLst>
              <a:latin typeface="Arial Black" pitchFamily="34" charset="0"/>
            </a:endParaRPr>
          </a:p>
        </p:txBody>
      </p:sp>
      <p:sp>
        <p:nvSpPr>
          <p:cNvPr id="17416" name="AutoShape 8" descr="Resulta ng larawan para sa post 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4" name="AutoShape 2" descr="Resulta ng larawan para sa DRAMA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6553200"/>
            <a:ext cx="91440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304800" y="533400"/>
          <a:ext cx="8458200" cy="426720"/>
        </p:xfrm>
        <a:graphic>
          <a:graphicData uri="http://schemas.openxmlformats.org/drawingml/2006/table">
            <a:tbl>
              <a:tblPr/>
              <a:tblGrid>
                <a:gridCol w="8458200"/>
              </a:tblGrid>
              <a:tr h="0">
                <a:tc>
                  <a:txBody>
                    <a:bodyPr/>
                    <a:lstStyle/>
                    <a:p>
                      <a:pPr marL="0" marR="0" algn="l">
                        <a:spcBef>
                          <a:spcPts val="0"/>
                        </a:spcBef>
                        <a:spcAft>
                          <a:spcPts val="0"/>
                        </a:spcAft>
                      </a:pPr>
                      <a:r>
                        <a:rPr lang="en-US" sz="2800" u="none" dirty="0">
                          <a:latin typeface="Arial" pitchFamily="34" charset="0"/>
                          <a:ea typeface="Calibri"/>
                          <a:cs typeface="Arial" pitchFamily="34" charset="0"/>
                        </a:rPr>
                        <a:t>Instructions (Group Activity</a:t>
                      </a:r>
                      <a:r>
                        <a:rPr lang="en-US" sz="2800" u="none" dirty="0" smtClean="0">
                          <a:latin typeface="Arial" pitchFamily="34" charset="0"/>
                          <a:ea typeface="Calibri"/>
                          <a:cs typeface="Arial" pitchFamily="34" charset="0"/>
                        </a:rPr>
                        <a:t>):</a:t>
                      </a:r>
                      <a:endParaRPr lang="en-US" sz="2800" u="none" dirty="0">
                        <a:latin typeface="Arial" pitchFamily="34" charset="0"/>
                        <a:ea typeface="Calibri"/>
                        <a:cs typeface="Arial" pitchFamily="34" charset="0"/>
                      </a:endParaRPr>
                    </a:p>
                  </a:txBody>
                  <a:tcPr marL="114300" marR="114300" marT="0" marB="0">
                    <a:lnL>
                      <a:noFill/>
                    </a:lnL>
                    <a:lnR>
                      <a:noFill/>
                    </a:lnR>
                    <a:lnT>
                      <a:noFill/>
                    </a:lnT>
                    <a:lnB>
                      <a:noFill/>
                    </a:lnB>
                  </a:tcPr>
                </a:tc>
              </a:tr>
            </a:tbl>
          </a:graphicData>
        </a:graphic>
      </p:graphicFrame>
      <p:sp>
        <p:nvSpPr>
          <p:cNvPr id="12" name="Rectangle 11"/>
          <p:cNvSpPr/>
          <p:nvPr/>
        </p:nvSpPr>
        <p:spPr>
          <a:xfrm>
            <a:off x="4876800" y="533400"/>
            <a:ext cx="3657600" cy="461665"/>
          </a:xfrm>
          <a:prstGeom prst="rect">
            <a:avLst/>
          </a:prstGeom>
        </p:spPr>
        <p:txBody>
          <a:bodyPr wrap="square">
            <a:spAutoFit/>
          </a:bodyPr>
          <a:lstStyle/>
          <a:p>
            <a:r>
              <a:rPr lang="en-PH" sz="2400" b="1" u="sng" dirty="0" smtClean="0"/>
              <a:t>Let’s Mark the Boundaries</a:t>
            </a:r>
            <a:endParaRPr lang="en-US" sz="2400" dirty="0"/>
          </a:p>
        </p:txBody>
      </p:sp>
      <p:sp>
        <p:nvSpPr>
          <p:cNvPr id="13" name="Rectangle 12"/>
          <p:cNvSpPr/>
          <p:nvPr/>
        </p:nvSpPr>
        <p:spPr>
          <a:xfrm>
            <a:off x="381000" y="1164134"/>
            <a:ext cx="8153400" cy="5693866"/>
          </a:xfrm>
          <a:prstGeom prst="rect">
            <a:avLst/>
          </a:prstGeom>
        </p:spPr>
        <p:txBody>
          <a:bodyPr wrap="square">
            <a:spAutoFit/>
          </a:bodyPr>
          <a:lstStyle/>
          <a:p>
            <a:pPr marL="344488" indent="-344488"/>
            <a:r>
              <a:rPr lang="en-US" sz="2700" dirty="0" smtClean="0">
                <a:latin typeface="Arial" pitchFamily="34" charset="0"/>
                <a:ea typeface="Calibri"/>
                <a:cs typeface="Arial" pitchFamily="34" charset="0"/>
              </a:rPr>
              <a:t>1. Using the given map of earthquake distribution, trace the locations of the earthquake epicenters on a plastic sheet with a marking pen.</a:t>
            </a:r>
          </a:p>
          <a:p>
            <a:pPr marL="344488" indent="-344488"/>
            <a:r>
              <a:rPr lang="en-US" sz="2700" dirty="0" smtClean="0">
                <a:latin typeface="Arial" pitchFamily="34" charset="0"/>
                <a:ea typeface="Calibri"/>
                <a:cs typeface="Arial" pitchFamily="34" charset="0"/>
              </a:rPr>
              <a:t>2. Using the map of active volcanoes, trace the locations of volcanoes on another plastic sheet with a differently colored marking pen.</a:t>
            </a:r>
          </a:p>
          <a:p>
            <a:pPr marL="344488" indent="-344488"/>
            <a:r>
              <a:rPr lang="en-US" sz="2700" dirty="0" smtClean="0">
                <a:latin typeface="Arial" pitchFamily="34" charset="0"/>
                <a:ea typeface="Calibri"/>
                <a:cs typeface="Arial" pitchFamily="34" charset="0"/>
              </a:rPr>
              <a:t>3. Place the earthquake plastic sheet on top of the volcano plastic sheet.</a:t>
            </a:r>
          </a:p>
          <a:p>
            <a:pPr marL="344488" indent="-344488"/>
            <a:r>
              <a:rPr lang="en-US" sz="2700" dirty="0" smtClean="0">
                <a:latin typeface="Arial" pitchFamily="34" charset="0"/>
                <a:ea typeface="Calibri"/>
                <a:cs typeface="Arial" pitchFamily="34" charset="0"/>
              </a:rPr>
              <a:t>4. Place the two plastic sheets on top of the map of mountain ranges.</a:t>
            </a:r>
          </a:p>
          <a:p>
            <a:pPr marL="344488" indent="-344488"/>
            <a:r>
              <a:rPr lang="en-US" sz="2700" dirty="0" smtClean="0">
                <a:latin typeface="Arial" pitchFamily="34" charset="0"/>
                <a:cs typeface="Arial" pitchFamily="34" charset="0"/>
              </a:rPr>
              <a:t>5. Observe and analyze the</a:t>
            </a:r>
            <a:r>
              <a:rPr lang="en-PH" sz="2700" dirty="0" smtClean="0">
                <a:latin typeface="Arial" pitchFamily="34" charset="0"/>
                <a:cs typeface="Arial" pitchFamily="34" charset="0"/>
              </a:rPr>
              <a:t> locations of volcanoes, earthquake </a:t>
            </a:r>
            <a:r>
              <a:rPr lang="en-PH" sz="2700" dirty="0" err="1" smtClean="0">
                <a:latin typeface="Arial" pitchFamily="34" charset="0"/>
                <a:cs typeface="Arial" pitchFamily="34" charset="0"/>
              </a:rPr>
              <a:t>epicenters</a:t>
            </a:r>
            <a:r>
              <a:rPr lang="en-PH" sz="2700" dirty="0" smtClean="0">
                <a:latin typeface="Arial" pitchFamily="34" charset="0"/>
                <a:cs typeface="Arial" pitchFamily="34" charset="0"/>
              </a:rPr>
              <a:t>, and mountain ranges based on the marked sheets.</a:t>
            </a:r>
            <a:endParaRPr lang="en-US" sz="27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pPr marL="514350" lvl="0" indent="-514350">
              <a:buNone/>
            </a:pPr>
            <a:r>
              <a:rPr lang="en-US" sz="2400" b="1" dirty="0" smtClean="0">
                <a:latin typeface="Arial" pitchFamily="34" charset="0"/>
                <a:cs typeface="Arial" pitchFamily="34" charset="0"/>
              </a:rPr>
              <a:t>GUIDE QUESTIONS:</a:t>
            </a:r>
          </a:p>
          <a:p>
            <a:pPr marL="514350" lvl="0" indent="-514350">
              <a:buFont typeface="+mj-lt"/>
              <a:buAutoNum type="arabicPeriod"/>
            </a:pPr>
            <a:r>
              <a:rPr lang="en-US" sz="2400" dirty="0" smtClean="0">
                <a:latin typeface="Arial" pitchFamily="34" charset="0"/>
                <a:cs typeface="Arial" pitchFamily="34" charset="0"/>
              </a:rPr>
              <a:t>How are earthquakes distributed on the map?</a:t>
            </a:r>
          </a:p>
          <a:p>
            <a:pPr marL="514350" lvl="0" indent="-514350">
              <a:buFont typeface="+mj-lt"/>
              <a:buAutoNum type="arabicPeriod"/>
            </a:pPr>
            <a:r>
              <a:rPr lang="en-US" sz="2400" dirty="0" smtClean="0">
                <a:latin typeface="Arial" pitchFamily="34" charset="0"/>
                <a:cs typeface="Arial" pitchFamily="34" charset="0"/>
              </a:rPr>
              <a:t>How are volcanoes distributed on the map?</a:t>
            </a:r>
          </a:p>
          <a:p>
            <a:pPr marL="514350" lvl="0" indent="-514350">
              <a:buFont typeface="+mj-lt"/>
              <a:buAutoNum type="arabicPeriod"/>
            </a:pPr>
            <a:r>
              <a:rPr lang="en-PH" sz="2400" dirty="0" smtClean="0">
                <a:latin typeface="Arial" pitchFamily="34" charset="0"/>
                <a:cs typeface="Arial" pitchFamily="34" charset="0"/>
              </a:rPr>
              <a:t>How will you compare the location of majority of earthquake </a:t>
            </a:r>
            <a:r>
              <a:rPr lang="en-PH" sz="2400" dirty="0" err="1" smtClean="0">
                <a:latin typeface="Arial" pitchFamily="34" charset="0"/>
                <a:cs typeface="Arial" pitchFamily="34" charset="0"/>
              </a:rPr>
              <a:t>epicenters</a:t>
            </a:r>
            <a:r>
              <a:rPr lang="en-PH" sz="2400" dirty="0" smtClean="0">
                <a:latin typeface="Arial" pitchFamily="34" charset="0"/>
                <a:cs typeface="Arial" pitchFamily="34" charset="0"/>
              </a:rPr>
              <a:t> with the location of volcanoes around the world?</a:t>
            </a:r>
            <a:endParaRPr lang="en-US" sz="2400" dirty="0" smtClean="0">
              <a:latin typeface="Arial" pitchFamily="34" charset="0"/>
              <a:cs typeface="Arial" pitchFamily="34" charset="0"/>
            </a:endParaRPr>
          </a:p>
          <a:p>
            <a:pPr marL="514350" lvl="0" indent="-514350">
              <a:buFont typeface="+mj-lt"/>
              <a:buAutoNum type="arabicPeriod"/>
            </a:pPr>
            <a:r>
              <a:rPr lang="en-PH" sz="2400" dirty="0" smtClean="0">
                <a:latin typeface="Arial" pitchFamily="34" charset="0"/>
                <a:cs typeface="Arial" pitchFamily="34" charset="0"/>
              </a:rPr>
              <a:t>How will you describe the relationship of mountain ranges with the distribution of earthquake </a:t>
            </a:r>
            <a:r>
              <a:rPr lang="en-PH" sz="2400" dirty="0" err="1" smtClean="0">
                <a:latin typeface="Arial" pitchFamily="34" charset="0"/>
                <a:cs typeface="Arial" pitchFamily="34" charset="0"/>
              </a:rPr>
              <a:t>epicenters</a:t>
            </a:r>
            <a:r>
              <a:rPr lang="en-PH" sz="2400" dirty="0" smtClean="0">
                <a:latin typeface="Arial" pitchFamily="34" charset="0"/>
                <a:cs typeface="Arial" pitchFamily="34" charset="0"/>
              </a:rPr>
              <a:t> and volcanoes?</a:t>
            </a:r>
            <a:endParaRPr lang="en-US" sz="2400" dirty="0" smtClean="0">
              <a:latin typeface="Arial" pitchFamily="34" charset="0"/>
              <a:cs typeface="Arial" pitchFamily="34" charset="0"/>
            </a:endParaRPr>
          </a:p>
          <a:p>
            <a:pPr marL="514350" lvl="0" indent="-514350">
              <a:buFont typeface="+mj-lt"/>
              <a:buAutoNum type="arabicPeriod"/>
            </a:pPr>
            <a:r>
              <a:rPr lang="en-US" sz="2400" dirty="0" smtClean="0">
                <a:latin typeface="Arial" pitchFamily="34" charset="0"/>
                <a:cs typeface="Arial" pitchFamily="34" charset="0"/>
              </a:rPr>
              <a:t>What did you observe as you traced the distribution of active volcanoes, earthquake epicenters, and major mountain belts?</a:t>
            </a:r>
          </a:p>
          <a:p>
            <a:pPr marL="514350" indent="-514350">
              <a:buFont typeface="+mj-lt"/>
              <a:buAutoNum type="arabicPeriod"/>
            </a:pPr>
            <a:r>
              <a:rPr lang="en-PH" sz="2400" dirty="0" smtClean="0">
                <a:latin typeface="Arial" pitchFamily="34" charset="0"/>
                <a:cs typeface="Arial" pitchFamily="34" charset="0"/>
              </a:rPr>
              <a:t>Knowing that the Philippines is part of the Ring of Fire, what preparations need to be done in order to be equipped when disaster strikes?</a:t>
            </a:r>
            <a:endParaRPr lang="en-US" sz="2400" dirty="0">
              <a:latin typeface="Arial" pitchFamily="34" charset="0"/>
              <a:cs typeface="Arial" pitchFamily="34" charset="0"/>
            </a:endParaRPr>
          </a:p>
        </p:txBody>
      </p:sp>
      <p:sp>
        <p:nvSpPr>
          <p:cNvPr id="4" name="Rectangle 3"/>
          <p:cNvSpPr/>
          <p:nvPr/>
        </p:nvSpPr>
        <p:spPr>
          <a:xfrm>
            <a:off x="0" y="6553200"/>
            <a:ext cx="91440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304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blank map.jpg"/>
          <p:cNvPicPr/>
          <p:nvPr/>
        </p:nvPicPr>
        <p:blipFill>
          <a:blip r:embed="rId2" cstate="print">
            <a:clrChange>
              <a:clrFrom>
                <a:srgbClr val="FFFF06"/>
              </a:clrFrom>
              <a:clrTo>
                <a:srgbClr val="FFFF06">
                  <a:alpha val="0"/>
                </a:srgbClr>
              </a:clrTo>
            </a:clrChange>
          </a:blip>
          <a:stretch>
            <a:fillRect/>
          </a:stretch>
        </p:blipFill>
        <p:spPr>
          <a:xfrm>
            <a:off x="0" y="0"/>
            <a:ext cx="9144000" cy="6858000"/>
          </a:xfrm>
          <a:prstGeom prst="rect">
            <a:avLst/>
          </a:prstGeom>
        </p:spPr>
      </p:pic>
      <p:sp>
        <p:nvSpPr>
          <p:cNvPr id="5" name="Rectangle 4"/>
          <p:cNvSpPr/>
          <p:nvPr/>
        </p:nvSpPr>
        <p:spPr>
          <a:xfrm>
            <a:off x="3124200" y="5943600"/>
            <a:ext cx="3801875" cy="369332"/>
          </a:xfrm>
          <a:prstGeom prst="rect">
            <a:avLst/>
          </a:prstGeom>
        </p:spPr>
        <p:txBody>
          <a:bodyPr wrap="none">
            <a:spAutoFit/>
          </a:bodyPr>
          <a:lstStyle/>
          <a:p>
            <a:pPr lvl="0"/>
            <a:r>
              <a:rPr lang="en-US" b="1" dirty="0"/>
              <a:t>Map of Active Volcanoes of the World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blank map.jpg"/>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3124200" y="5943600"/>
            <a:ext cx="3608680" cy="369332"/>
          </a:xfrm>
          <a:prstGeom prst="rect">
            <a:avLst/>
          </a:prstGeom>
        </p:spPr>
        <p:txBody>
          <a:bodyPr wrap="none">
            <a:spAutoFit/>
          </a:bodyPr>
          <a:lstStyle/>
          <a:p>
            <a:pPr marL="342900" lvl="0" indent="-342900">
              <a:tabLst>
                <a:tab pos="457200" algn="l"/>
              </a:tabLst>
            </a:pPr>
            <a:r>
              <a:rPr lang="en-US" b="1" dirty="0" smtClean="0">
                <a:latin typeface="Arial"/>
                <a:ea typeface="Calibri"/>
                <a:cs typeface="Times New Roman"/>
              </a:rPr>
              <a:t>Map of Earthquake Distribution</a:t>
            </a:r>
            <a:endParaRPr lang="en-US" b="1" dirty="0">
              <a:ea typeface="Calibri"/>
              <a:cs typeface="Times New Roman"/>
            </a:endParaRPr>
          </a:p>
        </p:txBody>
      </p:sp>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clrChange>
              <a:clrFrom>
                <a:srgbClr val="FF0808"/>
              </a:clrFrom>
              <a:clrTo>
                <a:srgbClr val="FF0808">
                  <a:alpha val="0"/>
                </a:srgbClr>
              </a:clrTo>
            </a:clrChange>
            <a:grayscl/>
          </a:blip>
          <a:srcRect/>
          <a:stretch>
            <a:fillRect/>
          </a:stretch>
        </p:blipFill>
        <p:spPr bwMode="auto">
          <a:xfrm>
            <a:off x="42863" y="14288"/>
            <a:ext cx="9058275" cy="6829425"/>
          </a:xfrm>
          <a:prstGeom prst="rect">
            <a:avLst/>
          </a:prstGeom>
          <a:noFill/>
          <a:ln w="9525">
            <a:noFill/>
            <a:miter lim="800000"/>
            <a:headEnd/>
            <a:tailEnd/>
          </a:ln>
        </p:spPr>
      </p:pic>
      <p:sp>
        <p:nvSpPr>
          <p:cNvPr id="5" name="Rectangle 4"/>
          <p:cNvSpPr/>
          <p:nvPr/>
        </p:nvSpPr>
        <p:spPr>
          <a:xfrm>
            <a:off x="3124200" y="5943600"/>
            <a:ext cx="3862083" cy="369332"/>
          </a:xfrm>
          <a:prstGeom prst="rect">
            <a:avLst/>
          </a:prstGeom>
        </p:spPr>
        <p:txBody>
          <a:bodyPr wrap="none">
            <a:spAutoFit/>
          </a:bodyPr>
          <a:lstStyle/>
          <a:p>
            <a:pPr marL="342900" lvl="0" indent="-342900">
              <a:tabLst>
                <a:tab pos="457200" algn="l"/>
              </a:tabLst>
            </a:pPr>
            <a:r>
              <a:rPr lang="en-US" b="1" dirty="0"/>
              <a:t>Map of Mountain </a:t>
            </a:r>
            <a:r>
              <a:rPr lang="en-US" b="1" dirty="0" smtClean="0"/>
              <a:t>Ranges </a:t>
            </a:r>
            <a:r>
              <a:rPr lang="en-US" b="1" dirty="0"/>
              <a:t>of the World</a:t>
            </a:r>
            <a:endParaRPr lang="en-US" b="1" dirty="0">
              <a:ea typeface="Calibri"/>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295400"/>
            <a:ext cx="7467600" cy="3170099"/>
          </a:xfrm>
          <a:prstGeom prst="rect">
            <a:avLst/>
          </a:prstGeom>
        </p:spPr>
        <p:txBody>
          <a:bodyPr wrap="square">
            <a:spAutoFit/>
          </a:bodyPr>
          <a:lstStyle/>
          <a:p>
            <a:pPr algn="ctr"/>
            <a:r>
              <a:rPr lang="en-PH" sz="4000" dirty="0" smtClean="0">
                <a:solidFill>
                  <a:schemeClr val="tx1">
                    <a:lumMod val="95000"/>
                    <a:lumOff val="5000"/>
                  </a:schemeClr>
                </a:solidFill>
                <a:latin typeface="Arial Black" pitchFamily="34" charset="0"/>
              </a:rPr>
              <a:t>How will you describe the relationship among the locations of volcanoes, earthquake </a:t>
            </a:r>
            <a:r>
              <a:rPr lang="en-PH" sz="4000" dirty="0" err="1" smtClean="0">
                <a:solidFill>
                  <a:schemeClr val="tx1">
                    <a:lumMod val="95000"/>
                    <a:lumOff val="5000"/>
                  </a:schemeClr>
                </a:solidFill>
                <a:latin typeface="Arial Black" pitchFamily="34" charset="0"/>
              </a:rPr>
              <a:t>epicenters</a:t>
            </a:r>
            <a:r>
              <a:rPr lang="en-PH" sz="4000" dirty="0" smtClean="0">
                <a:solidFill>
                  <a:schemeClr val="tx1">
                    <a:lumMod val="95000"/>
                    <a:lumOff val="5000"/>
                  </a:schemeClr>
                </a:solidFill>
                <a:latin typeface="Arial Black" pitchFamily="34" charset="0"/>
              </a:rPr>
              <a:t>, and mountain ranges?</a:t>
            </a:r>
            <a:endParaRPr lang="en-US" sz="4000" dirty="0">
              <a:solidFill>
                <a:schemeClr val="tx1">
                  <a:lumMod val="95000"/>
                  <a:lumOff val="5000"/>
                </a:schemeClr>
              </a:solidFill>
              <a:latin typeface="Arial Black" pitchFamily="34" charset="0"/>
            </a:endParaRPr>
          </a:p>
        </p:txBody>
      </p:sp>
      <p:pic>
        <p:nvPicPr>
          <p:cNvPr id="5" name="Picture 2" descr="Resulta ng larawan para sa volcano clipart"/>
          <p:cNvPicPr>
            <a:picLocks noChangeAspect="1" noChangeArrowheads="1"/>
          </p:cNvPicPr>
          <p:nvPr/>
        </p:nvPicPr>
        <p:blipFill>
          <a:blip r:embed="rId2" cstate="print"/>
          <a:srcRect/>
          <a:stretch>
            <a:fillRect/>
          </a:stretch>
        </p:blipFill>
        <p:spPr bwMode="auto">
          <a:xfrm>
            <a:off x="609600" y="4953000"/>
            <a:ext cx="1490626" cy="1066800"/>
          </a:xfrm>
          <a:prstGeom prst="rect">
            <a:avLst/>
          </a:prstGeom>
          <a:noFill/>
        </p:spPr>
      </p:pic>
      <p:pic>
        <p:nvPicPr>
          <p:cNvPr id="7" name="Picture 6" descr="Resulta ng larawan para sa earthquake clipart"/>
          <p:cNvPicPr>
            <a:picLocks noChangeAspect="1" noChangeArrowheads="1"/>
          </p:cNvPicPr>
          <p:nvPr/>
        </p:nvPicPr>
        <p:blipFill>
          <a:blip r:embed="rId3" cstate="print"/>
          <a:srcRect/>
          <a:stretch>
            <a:fillRect/>
          </a:stretch>
        </p:blipFill>
        <p:spPr bwMode="auto">
          <a:xfrm>
            <a:off x="3657600" y="4800600"/>
            <a:ext cx="1195412" cy="1285876"/>
          </a:xfrm>
          <a:prstGeom prst="rect">
            <a:avLst/>
          </a:prstGeom>
          <a:noFill/>
        </p:spPr>
      </p:pic>
      <p:pic>
        <p:nvPicPr>
          <p:cNvPr id="8" name="Picture 12" descr="Resulta ng larawan para sa mountain ranges clipart"/>
          <p:cNvPicPr>
            <a:picLocks noChangeAspect="1" noChangeArrowheads="1"/>
          </p:cNvPicPr>
          <p:nvPr/>
        </p:nvPicPr>
        <p:blipFill>
          <a:blip r:embed="rId4" cstate="print"/>
          <a:srcRect/>
          <a:stretch>
            <a:fillRect/>
          </a:stretch>
        </p:blipFill>
        <p:spPr bwMode="auto">
          <a:xfrm>
            <a:off x="5867400" y="4724400"/>
            <a:ext cx="2924175" cy="121920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29200"/>
            <a:ext cx="9144000" cy="1828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noAutofit/>
          </a:bodyPr>
          <a:lstStyle/>
          <a:p>
            <a:pPr algn="l"/>
            <a:r>
              <a:rPr lang="en-US" sz="3600" dirty="0" smtClean="0">
                <a:effectLst>
                  <a:glow rad="101600">
                    <a:schemeClr val="accent3">
                      <a:satMod val="175000"/>
                      <a:alpha val="40000"/>
                    </a:schemeClr>
                  </a:glow>
                </a:effectLst>
                <a:latin typeface="Arial Black" pitchFamily="34" charset="0"/>
              </a:rPr>
              <a:t>A WALK-THROUGH </a:t>
            </a:r>
            <a:br>
              <a:rPr lang="en-US" sz="3600" dirty="0" smtClean="0">
                <a:effectLst>
                  <a:glow rad="101600">
                    <a:schemeClr val="accent3">
                      <a:satMod val="175000"/>
                      <a:alpha val="40000"/>
                    </a:schemeClr>
                  </a:glow>
                </a:effectLst>
                <a:latin typeface="Arial Black" pitchFamily="34" charset="0"/>
              </a:rPr>
            </a:br>
            <a:r>
              <a:rPr lang="en-US" sz="3600" dirty="0" smtClean="0">
                <a:effectLst>
                  <a:glow rad="101600">
                    <a:schemeClr val="accent3">
                      <a:satMod val="175000"/>
                      <a:alpha val="40000"/>
                    </a:schemeClr>
                  </a:glow>
                </a:effectLst>
                <a:latin typeface="Arial Black" pitchFamily="34" charset="0"/>
              </a:rPr>
              <a:t> FROM THE PAST</a:t>
            </a:r>
            <a:endParaRPr lang="en-US" sz="3600" dirty="0">
              <a:effectLst>
                <a:glow rad="101600">
                  <a:schemeClr val="accent3">
                    <a:satMod val="175000"/>
                    <a:alpha val="40000"/>
                  </a:schemeClr>
                </a:glow>
              </a:effectLst>
              <a:latin typeface="Arial Black" pitchFamily="34" charset="0"/>
            </a:endParaRPr>
          </a:p>
        </p:txBody>
      </p:sp>
      <p:sp>
        <p:nvSpPr>
          <p:cNvPr id="3" name="Content Placeholder 2"/>
          <p:cNvSpPr>
            <a:spLocks noGrp="1"/>
          </p:cNvSpPr>
          <p:nvPr>
            <p:ph idx="1"/>
          </p:nvPr>
        </p:nvSpPr>
        <p:spPr>
          <a:xfrm>
            <a:off x="228600" y="1219200"/>
            <a:ext cx="8686800" cy="2362200"/>
          </a:xfrm>
        </p:spPr>
        <p:txBody>
          <a:bodyPr>
            <a:normAutofit fontScale="62500" lnSpcReduction="20000"/>
          </a:bodyPr>
          <a:lstStyle/>
          <a:p>
            <a:pPr>
              <a:buNone/>
            </a:pPr>
            <a:r>
              <a:rPr lang="en-US" dirty="0" smtClean="0"/>
              <a:t>         </a:t>
            </a:r>
            <a:r>
              <a:rPr lang="en-US" sz="4600" b="1" dirty="0" smtClean="0"/>
              <a:t>(Making Connections)</a:t>
            </a:r>
          </a:p>
          <a:p>
            <a:pPr>
              <a:buNone/>
            </a:pPr>
            <a:endParaRPr lang="en-US" sz="2800" dirty="0" smtClean="0"/>
          </a:p>
          <a:p>
            <a:pPr>
              <a:buNone/>
            </a:pPr>
            <a:r>
              <a:rPr lang="en-US" sz="4600" dirty="0" smtClean="0"/>
              <a:t>You have previously learned…</a:t>
            </a:r>
          </a:p>
          <a:p>
            <a:pPr>
              <a:buNone/>
            </a:pPr>
            <a:endParaRPr lang="en-US" sz="2200" dirty="0" smtClean="0"/>
          </a:p>
          <a:p>
            <a:pPr>
              <a:spcBef>
                <a:spcPts val="0"/>
              </a:spcBef>
              <a:buFont typeface="Wingdings" pitchFamily="2" charset="2"/>
              <a:buChar char="ü"/>
            </a:pPr>
            <a:r>
              <a:rPr lang="en-US" sz="4600" dirty="0" smtClean="0"/>
              <a:t>how the geographical </a:t>
            </a:r>
            <a:r>
              <a:rPr lang="en-US" sz="4600" u="sng" dirty="0" smtClean="0"/>
              <a:t>location</a:t>
            </a:r>
            <a:r>
              <a:rPr lang="en-US" sz="4600" dirty="0" smtClean="0"/>
              <a:t> of the Philippines is related to landmasses and bodies of water </a:t>
            </a:r>
            <a:r>
              <a:rPr lang="en-US" sz="4600" b="1" dirty="0" smtClean="0"/>
              <a:t>(Grade 7)</a:t>
            </a:r>
            <a:r>
              <a:rPr lang="en-US" sz="4600" dirty="0" smtClean="0"/>
              <a:t>;</a:t>
            </a:r>
            <a:endParaRPr lang="en-US" sz="2800" dirty="0" smtClean="0"/>
          </a:p>
          <a:p>
            <a:pPr>
              <a:spcBef>
                <a:spcPts val="0"/>
              </a:spcBef>
              <a:buNone/>
            </a:pPr>
            <a:endParaRPr lang="en-US" sz="2800" dirty="0"/>
          </a:p>
          <a:p>
            <a:pPr>
              <a:spcBef>
                <a:spcPts val="0"/>
              </a:spcBef>
              <a:buNone/>
            </a:pPr>
            <a:endParaRPr lang="en-US" sz="2800" dirty="0"/>
          </a:p>
        </p:txBody>
      </p:sp>
      <p:pic>
        <p:nvPicPr>
          <p:cNvPr id="15362" name="Picture 2" descr="Resulta ng larawan para sa clipart treasure map"/>
          <p:cNvPicPr>
            <a:picLocks noChangeAspect="1" noChangeArrowheads="1"/>
          </p:cNvPicPr>
          <p:nvPr/>
        </p:nvPicPr>
        <p:blipFill>
          <a:blip r:embed="rId2" cstate="print"/>
          <a:srcRect/>
          <a:stretch>
            <a:fillRect/>
          </a:stretch>
        </p:blipFill>
        <p:spPr bwMode="auto">
          <a:xfrm>
            <a:off x="5486400" y="228600"/>
            <a:ext cx="2667000" cy="1944878"/>
          </a:xfrm>
          <a:prstGeom prst="rect">
            <a:avLst/>
          </a:prstGeom>
          <a:ln>
            <a:noFill/>
          </a:ln>
          <a:effectLst>
            <a:softEdge rad="112500"/>
          </a:effectLst>
        </p:spPr>
      </p:pic>
      <p:sp>
        <p:nvSpPr>
          <p:cNvPr id="6" name="Rectangle 5"/>
          <p:cNvSpPr/>
          <p:nvPr/>
        </p:nvSpPr>
        <p:spPr>
          <a:xfrm>
            <a:off x="304800" y="2895600"/>
            <a:ext cx="8382000" cy="1431161"/>
          </a:xfrm>
          <a:prstGeom prst="rect">
            <a:avLst/>
          </a:prstGeom>
        </p:spPr>
        <p:txBody>
          <a:bodyPr wrap="square">
            <a:spAutoFit/>
          </a:bodyPr>
          <a:lstStyle/>
          <a:p>
            <a:pPr>
              <a:spcBef>
                <a:spcPts val="0"/>
              </a:spcBef>
              <a:buFont typeface="Wingdings" pitchFamily="2" charset="2"/>
              <a:buChar char="ü"/>
            </a:pPr>
            <a:endParaRPr lang="en-US" sz="2900" dirty="0" smtClean="0"/>
          </a:p>
          <a:p>
            <a:pPr>
              <a:spcBef>
                <a:spcPts val="0"/>
              </a:spcBef>
              <a:buFont typeface="Wingdings" pitchFamily="2" charset="2"/>
              <a:buChar char="ü"/>
            </a:pPr>
            <a:r>
              <a:rPr lang="en-US" sz="2900" dirty="0" smtClean="0"/>
              <a:t>how </a:t>
            </a:r>
            <a:r>
              <a:rPr lang="en-US" sz="2900" u="sng" dirty="0" smtClean="0"/>
              <a:t>earthquakes</a:t>
            </a:r>
            <a:r>
              <a:rPr lang="en-US" sz="2900" dirty="0" smtClean="0"/>
              <a:t>, tsunamis, and typhoons develop </a:t>
            </a:r>
            <a:r>
              <a:rPr lang="en-US" sz="2900" b="1" dirty="0" smtClean="0"/>
              <a:t>(Grade 8)</a:t>
            </a:r>
            <a:r>
              <a:rPr lang="en-US" sz="2900" dirty="0" smtClean="0"/>
              <a:t>;</a:t>
            </a:r>
          </a:p>
        </p:txBody>
      </p:sp>
      <p:sp>
        <p:nvSpPr>
          <p:cNvPr id="7" name="Rectangle 6"/>
          <p:cNvSpPr/>
          <p:nvPr/>
        </p:nvSpPr>
        <p:spPr>
          <a:xfrm>
            <a:off x="304800" y="4267200"/>
            <a:ext cx="8229600" cy="2323713"/>
          </a:xfrm>
          <a:prstGeom prst="rect">
            <a:avLst/>
          </a:prstGeom>
        </p:spPr>
        <p:txBody>
          <a:bodyPr wrap="square">
            <a:spAutoFit/>
          </a:bodyPr>
          <a:lstStyle/>
          <a:p>
            <a:pPr>
              <a:spcBef>
                <a:spcPts val="0"/>
              </a:spcBef>
              <a:buFont typeface="Wingdings" pitchFamily="2" charset="2"/>
              <a:buChar char="ü"/>
            </a:pPr>
            <a:r>
              <a:rPr lang="en-US" sz="2900" dirty="0" smtClean="0"/>
              <a:t>what happens when </a:t>
            </a:r>
            <a:r>
              <a:rPr lang="en-US" sz="2900" u="sng" dirty="0" smtClean="0"/>
              <a:t>volcanoes</a:t>
            </a:r>
            <a:r>
              <a:rPr lang="en-US" sz="2900" dirty="0" smtClean="0"/>
              <a:t> erupt </a:t>
            </a:r>
            <a:r>
              <a:rPr lang="en-US" sz="2900" b="1" dirty="0" smtClean="0"/>
              <a:t>(Grade 9)</a:t>
            </a:r>
            <a:r>
              <a:rPr lang="en-US" sz="2900" dirty="0" smtClean="0"/>
              <a:t>.</a:t>
            </a:r>
          </a:p>
          <a:p>
            <a:pPr>
              <a:spcBef>
                <a:spcPts val="0"/>
              </a:spcBef>
              <a:buNone/>
            </a:pPr>
            <a:endParaRPr lang="en-US" sz="2900" dirty="0" smtClean="0"/>
          </a:p>
          <a:p>
            <a:pPr algn="ctr"/>
            <a:r>
              <a:rPr lang="en-US" sz="2900" dirty="0" smtClean="0"/>
              <a:t>In our previous lesson </a:t>
            </a:r>
            <a:r>
              <a:rPr lang="en-US" sz="2900" b="1" dirty="0" smtClean="0"/>
              <a:t>(Grade 10)</a:t>
            </a:r>
            <a:r>
              <a:rPr lang="en-US" sz="2900" dirty="0" smtClean="0"/>
              <a:t>, you have learned how to locate earthquake epicenters in order to determine which fault lines are active.</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76400"/>
            <a:ext cx="7467600" cy="1323439"/>
          </a:xfrm>
          <a:prstGeom prst="rect">
            <a:avLst/>
          </a:prstGeom>
        </p:spPr>
        <p:txBody>
          <a:bodyPr wrap="square">
            <a:spAutoFit/>
          </a:bodyPr>
          <a:lstStyle/>
          <a:p>
            <a:pPr algn="ctr"/>
            <a:r>
              <a:rPr lang="en-PH" sz="4000" dirty="0" smtClean="0">
                <a:solidFill>
                  <a:schemeClr val="tx1">
                    <a:lumMod val="95000"/>
                    <a:lumOff val="5000"/>
                  </a:schemeClr>
                </a:solidFill>
                <a:latin typeface="Arial Black" pitchFamily="34" charset="0"/>
              </a:rPr>
              <a:t>What occurs at plate boundaries?</a:t>
            </a:r>
            <a:endParaRPr lang="en-US" sz="4000" dirty="0">
              <a:solidFill>
                <a:schemeClr val="tx1">
                  <a:lumMod val="95000"/>
                  <a:lumOff val="5000"/>
                </a:schemeClr>
              </a:solidFill>
              <a:latin typeface="Arial Black" pitchFamily="34" charset="0"/>
            </a:endParaRPr>
          </a:p>
        </p:txBody>
      </p:sp>
      <p:pic>
        <p:nvPicPr>
          <p:cNvPr id="5" name="Picture 16" descr="Kaugnay na larawan"/>
          <p:cNvPicPr>
            <a:picLocks noChangeAspect="1" noChangeArrowheads="1"/>
          </p:cNvPicPr>
          <p:nvPr/>
        </p:nvPicPr>
        <p:blipFill>
          <a:blip r:embed="rId2" cstate="print"/>
          <a:srcRect/>
          <a:stretch>
            <a:fillRect/>
          </a:stretch>
        </p:blipFill>
        <p:spPr bwMode="auto">
          <a:xfrm>
            <a:off x="3124200" y="3048000"/>
            <a:ext cx="2743200" cy="2523744"/>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600200"/>
            <a:ext cx="7122335" cy="1323439"/>
          </a:xfrm>
          <a:prstGeom prst="rect">
            <a:avLst/>
          </a:prstGeom>
        </p:spPr>
        <p:txBody>
          <a:bodyPr wrap="none">
            <a:spAutoFit/>
          </a:bodyPr>
          <a:lstStyle/>
          <a:p>
            <a:pPr algn="ctr"/>
            <a:r>
              <a:rPr lang="en-PH" sz="4000" dirty="0" smtClean="0">
                <a:latin typeface="Arial Black" pitchFamily="34" charset="0"/>
              </a:rPr>
              <a:t>What drives the </a:t>
            </a:r>
          </a:p>
          <a:p>
            <a:pPr algn="ctr"/>
            <a:r>
              <a:rPr lang="en-PH" sz="4000" dirty="0" smtClean="0">
                <a:latin typeface="Arial Black" pitchFamily="34" charset="0"/>
              </a:rPr>
              <a:t>movement of the plates?</a:t>
            </a:r>
            <a:endParaRPr lang="en-US" sz="4000" dirty="0">
              <a:latin typeface="Arial Black" pitchFamily="34" charset="0"/>
            </a:endParaRPr>
          </a:p>
        </p:txBody>
      </p:sp>
      <p:pic>
        <p:nvPicPr>
          <p:cNvPr id="5" name="Picture 26" descr="Kaugnay na larawan"/>
          <p:cNvPicPr>
            <a:picLocks noChangeAspect="1" noChangeArrowheads="1"/>
          </p:cNvPicPr>
          <p:nvPr/>
        </p:nvPicPr>
        <p:blipFill>
          <a:blip r:embed="rId2" cstate="print"/>
          <a:srcRect/>
          <a:stretch>
            <a:fillRect/>
          </a:stretch>
        </p:blipFill>
        <p:spPr bwMode="auto">
          <a:xfrm>
            <a:off x="1676401" y="3380898"/>
            <a:ext cx="5410200" cy="1724501"/>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5922840" cy="646331"/>
          </a:xfrm>
          <a:prstGeom prst="rect">
            <a:avLst/>
          </a:prstGeom>
        </p:spPr>
        <p:txBody>
          <a:bodyPr wrap="none">
            <a:spAutoFit/>
          </a:bodyPr>
          <a:lstStyle/>
          <a:p>
            <a:r>
              <a:rPr lang="en-PH" sz="3600" b="1" u="sng" dirty="0" smtClean="0"/>
              <a:t>Additional Information/Trivia</a:t>
            </a:r>
            <a:r>
              <a:rPr lang="en-PH" sz="2800" b="1" u="sng" dirty="0" smtClean="0"/>
              <a:t>:</a:t>
            </a:r>
            <a:endParaRPr lang="en-US" sz="2800" b="1" u="sng" dirty="0"/>
          </a:p>
        </p:txBody>
      </p:sp>
      <p:sp>
        <p:nvSpPr>
          <p:cNvPr id="5" name="Rectangle 4"/>
          <p:cNvSpPr/>
          <p:nvPr/>
        </p:nvSpPr>
        <p:spPr>
          <a:xfrm>
            <a:off x="1600200" y="1981200"/>
            <a:ext cx="6324600" cy="3539430"/>
          </a:xfrm>
          <a:prstGeom prst="rect">
            <a:avLst/>
          </a:prstGeom>
        </p:spPr>
        <p:txBody>
          <a:bodyPr wrap="square">
            <a:spAutoFit/>
          </a:bodyPr>
          <a:lstStyle/>
          <a:p>
            <a:pPr algn="ctr"/>
            <a:r>
              <a:rPr lang="en-PH" sz="3200" dirty="0" smtClean="0">
                <a:latin typeface="Arial Black" pitchFamily="34" charset="0"/>
              </a:rPr>
              <a:t>Approximately 90% of the most powerful volcanic eruptions and about 81% of the world’s largest earthquakes have occurred along the Ring of Fire. </a:t>
            </a:r>
          </a:p>
          <a:p>
            <a:pPr algn="ctr"/>
            <a:r>
              <a:rPr lang="en-PH" sz="3200" dirty="0" smtClean="0"/>
              <a:t>(</a:t>
            </a:r>
            <a:r>
              <a:rPr lang="en-PH" sz="3200" dirty="0" err="1" smtClean="0"/>
              <a:t>Conners</a:t>
            </a:r>
            <a:r>
              <a:rPr lang="en-PH" sz="3200" dirty="0" smtClean="0"/>
              <a:t>, 2016).</a:t>
            </a:r>
            <a:endParaRPr lang="en-US" sz="3200" dirty="0">
              <a:latin typeface="Arial Black" pitchFamily="34" charset="0"/>
            </a:endParaRPr>
          </a:p>
        </p:txBody>
      </p:sp>
      <p:sp>
        <p:nvSpPr>
          <p:cNvPr id="6" name="Rectangle 5"/>
          <p:cNvSpPr/>
          <p:nvPr/>
        </p:nvSpPr>
        <p:spPr>
          <a:xfrm>
            <a:off x="0" y="6019800"/>
            <a:ext cx="9144000" cy="838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upload.wikimedia.org/wikipedia/commons/thumb/5/52/Pacific_Ring_of_Fire.svg/942px-Pacific_Ring_of_Fire.svg.png"/>
          <p:cNvPicPr>
            <a:picLocks noChangeAspect="1" noChangeArrowheads="1"/>
          </p:cNvPicPr>
          <p:nvPr/>
        </p:nvPicPr>
        <p:blipFill>
          <a:blip r:embed="rId2" cstate="print"/>
          <a:srcRect/>
          <a:stretch>
            <a:fillRect/>
          </a:stretch>
        </p:blipFill>
        <p:spPr bwMode="auto">
          <a:xfrm>
            <a:off x="0" y="533400"/>
            <a:ext cx="9209082" cy="55626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800"/>
            <a:ext cx="5922840" cy="646331"/>
          </a:xfrm>
          <a:prstGeom prst="rect">
            <a:avLst/>
          </a:prstGeom>
        </p:spPr>
        <p:txBody>
          <a:bodyPr wrap="none">
            <a:spAutoFit/>
          </a:bodyPr>
          <a:lstStyle/>
          <a:p>
            <a:r>
              <a:rPr lang="en-PH" sz="3600" b="1" u="sng" dirty="0" smtClean="0"/>
              <a:t>Additional Information/Trivia</a:t>
            </a:r>
            <a:r>
              <a:rPr lang="en-PH" sz="2800" b="1" u="sng" dirty="0" smtClean="0"/>
              <a:t>:</a:t>
            </a:r>
            <a:endParaRPr lang="en-US" sz="2800" b="1" u="sng" dirty="0"/>
          </a:p>
        </p:txBody>
      </p:sp>
      <p:sp>
        <p:nvSpPr>
          <p:cNvPr id="5" name="Rectangle 4"/>
          <p:cNvSpPr/>
          <p:nvPr/>
        </p:nvSpPr>
        <p:spPr>
          <a:xfrm>
            <a:off x="609600" y="1066800"/>
            <a:ext cx="8077200" cy="5016758"/>
          </a:xfrm>
          <a:prstGeom prst="rect">
            <a:avLst/>
          </a:prstGeom>
        </p:spPr>
        <p:txBody>
          <a:bodyPr wrap="square">
            <a:spAutoFit/>
          </a:bodyPr>
          <a:lstStyle/>
          <a:p>
            <a:pPr algn="ctr"/>
            <a:r>
              <a:rPr lang="en-PH" sz="3200" dirty="0" smtClean="0"/>
              <a:t> </a:t>
            </a:r>
            <a:r>
              <a:rPr lang="en-US" sz="3200" b="1" dirty="0" smtClean="0"/>
              <a:t>The existence of many radioactive elements </a:t>
            </a:r>
            <a:r>
              <a:rPr lang="en-PH" sz="3200" b="1" dirty="0" smtClean="0"/>
              <a:t>in significant amounts </a:t>
            </a:r>
            <a:r>
              <a:rPr lang="en-US" sz="3200" b="1" dirty="0" smtClean="0"/>
              <a:t>such as </a:t>
            </a:r>
            <a:r>
              <a:rPr lang="en-US" sz="3200" b="1" dirty="0" err="1" smtClean="0"/>
              <a:t>Rn</a:t>
            </a:r>
            <a:r>
              <a:rPr lang="en-US" sz="3200" b="1" dirty="0" smtClean="0"/>
              <a:t>, </a:t>
            </a:r>
            <a:r>
              <a:rPr lang="en-US" sz="3200" b="1" dirty="0" err="1" smtClean="0"/>
              <a:t>RaA</a:t>
            </a:r>
            <a:r>
              <a:rPr lang="en-US" sz="3200" b="1" dirty="0" smtClean="0"/>
              <a:t>, </a:t>
            </a:r>
            <a:r>
              <a:rPr lang="en-US" sz="3200" b="1" dirty="0" err="1" smtClean="0"/>
              <a:t>RaB</a:t>
            </a:r>
            <a:r>
              <a:rPr lang="en-US" sz="3200" b="1" dirty="0" smtClean="0"/>
              <a:t>, </a:t>
            </a:r>
            <a:r>
              <a:rPr lang="en-US" sz="3200" b="1" dirty="0" err="1" smtClean="0"/>
              <a:t>RaC</a:t>
            </a:r>
            <a:r>
              <a:rPr lang="en-US" sz="3200" b="1" dirty="0" smtClean="0"/>
              <a:t>, </a:t>
            </a:r>
            <a:r>
              <a:rPr lang="en-US" sz="3200" b="1" dirty="0" err="1" smtClean="0"/>
              <a:t>Tn</a:t>
            </a:r>
            <a:r>
              <a:rPr lang="en-US" sz="3200" b="1" dirty="0" smtClean="0"/>
              <a:t>, </a:t>
            </a:r>
            <a:r>
              <a:rPr lang="en-US" sz="3200" b="1" dirty="0" err="1" smtClean="0"/>
              <a:t>ThA</a:t>
            </a:r>
            <a:r>
              <a:rPr lang="en-US" sz="3200" b="1" dirty="0" smtClean="0"/>
              <a:t> and </a:t>
            </a:r>
            <a:r>
              <a:rPr lang="en-US" sz="3200" b="1" dirty="0" err="1" smtClean="0"/>
              <a:t>ThB</a:t>
            </a:r>
            <a:r>
              <a:rPr lang="en-US" sz="3200" b="1" dirty="0" smtClean="0"/>
              <a:t> is confirmed in volcanic gases, </a:t>
            </a:r>
            <a:r>
              <a:rPr lang="en-PH" sz="3200" b="1" dirty="0" smtClean="0"/>
              <a:t>which are comparable to that of the gases from the strongly radioactive mineral springs.</a:t>
            </a:r>
            <a:endParaRPr lang="en-US" sz="3200" b="1" dirty="0" smtClean="0"/>
          </a:p>
          <a:p>
            <a:pPr lvl="0" algn="ctr"/>
            <a:endParaRPr lang="en-US" sz="3200" dirty="0" smtClean="0"/>
          </a:p>
          <a:p>
            <a:pPr lvl="0" algn="ctr"/>
            <a:endParaRPr lang="en-US" sz="3200" b="1" dirty="0" smtClean="0"/>
          </a:p>
          <a:p>
            <a:pPr lvl="0" algn="ctr"/>
            <a:r>
              <a:rPr lang="en-US" sz="3200" dirty="0" smtClean="0"/>
              <a:t>Iwasaki, I., </a:t>
            </a:r>
            <a:r>
              <a:rPr lang="en-US" sz="3200" dirty="0" err="1" smtClean="0"/>
              <a:t>Katsura</a:t>
            </a:r>
            <a:r>
              <a:rPr lang="en-US" sz="3200" dirty="0" smtClean="0"/>
              <a:t>, T., </a:t>
            </a:r>
            <a:r>
              <a:rPr lang="en-US" sz="3200" dirty="0" err="1" smtClean="0"/>
              <a:t>Shimojima</a:t>
            </a:r>
            <a:r>
              <a:rPr lang="en-US" sz="3200" dirty="0" smtClean="0"/>
              <a:t>, H. et al. Bull </a:t>
            </a:r>
            <a:r>
              <a:rPr lang="en-US" sz="3200" dirty="0" err="1" smtClean="0"/>
              <a:t>Volcanol</a:t>
            </a:r>
            <a:r>
              <a:rPr lang="en-US" sz="3200" dirty="0" smtClean="0"/>
              <a:t> (1956) 18: 103. https://doi.org/10.1007/BF02596614</a:t>
            </a:r>
            <a:endParaRPr lang="en-US" sz="3200" b="1" dirty="0"/>
          </a:p>
        </p:txBody>
      </p:sp>
      <p:sp>
        <p:nvSpPr>
          <p:cNvPr id="6" name="Rectangle 5"/>
          <p:cNvSpPr/>
          <p:nvPr/>
        </p:nvSpPr>
        <p:spPr>
          <a:xfrm>
            <a:off x="0" y="6019800"/>
            <a:ext cx="9144000" cy="838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752600"/>
            <a:ext cx="8229600" cy="1143000"/>
          </a:xfrm>
        </p:spPr>
        <p:txBody>
          <a:bodyPr>
            <a:noAutofit/>
          </a:bodyPr>
          <a:lstStyle/>
          <a:p>
            <a:r>
              <a:rPr lang="en-PH" sz="3200" dirty="0" smtClean="0">
                <a:latin typeface="Arial Black" pitchFamily="34" charset="0"/>
              </a:rPr>
              <a:t>Considering the distribution of active volcanoes in the Ring of Fire and the radioactivity of the volcanic emissions, what preparations could be made to minimize the risks and reduce the damage should a disaster (volcanic eruption or earthquake) occurs?</a:t>
            </a:r>
            <a:endParaRPr lang="en-US" sz="3200" dirty="0">
              <a:latin typeface="Arial Black" pitchFamily="34" charset="0"/>
            </a:endParaRPr>
          </a:p>
        </p:txBody>
      </p:sp>
      <p:pic>
        <p:nvPicPr>
          <p:cNvPr id="3" name="Picture 2" descr="C:\Documents and Settings\Mariel\Local Settings\Temporary Internet Files\Content.IE5\WXUJG5UJ\dglxasset[1].aspx"/>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457200" y="4072288"/>
            <a:ext cx="990600" cy="2363757"/>
          </a:xfrm>
          <a:prstGeom prst="rect">
            <a:avLst/>
          </a:prstGeom>
          <a:ln>
            <a:noFill/>
          </a:ln>
          <a:effectLst/>
        </p:spPr>
      </p:pic>
      <p:pic>
        <p:nvPicPr>
          <p:cNvPr id="4" name="Picture 34" descr="Kaugnay na larawan"/>
          <p:cNvPicPr>
            <a:picLocks noChangeAspect="1" noChangeArrowheads="1"/>
          </p:cNvPicPr>
          <p:nvPr/>
        </p:nvPicPr>
        <p:blipFill>
          <a:blip r:embed="rId3" cstate="print"/>
          <a:srcRect/>
          <a:stretch>
            <a:fillRect/>
          </a:stretch>
        </p:blipFill>
        <p:spPr bwMode="auto">
          <a:xfrm>
            <a:off x="7239000" y="4495800"/>
            <a:ext cx="1447800" cy="1447801"/>
          </a:xfrm>
          <a:prstGeom prst="rect">
            <a:avLst/>
          </a:prstGeom>
          <a:noFill/>
        </p:spPr>
      </p:pic>
      <p:pic>
        <p:nvPicPr>
          <p:cNvPr id="10" name="Picture 36" descr="Resulta ng larawan para sa disaster preparedness clipart"/>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943600" y="5029200"/>
            <a:ext cx="1371600" cy="1305937"/>
          </a:xfrm>
          <a:prstGeom prst="rect">
            <a:avLst/>
          </a:prstGeom>
          <a:noFill/>
        </p:spPr>
      </p:pic>
      <p:pic>
        <p:nvPicPr>
          <p:cNvPr id="11" name="Picture 38" descr="Resulta ng larawan para sa seismometer clipart"/>
          <p:cNvPicPr>
            <a:picLocks noChangeAspect="1" noChangeArrowheads="1"/>
          </p:cNvPicPr>
          <p:nvPr/>
        </p:nvPicPr>
        <p:blipFill>
          <a:blip r:embed="rId5" cstate="print"/>
          <a:srcRect/>
          <a:stretch>
            <a:fillRect/>
          </a:stretch>
        </p:blipFill>
        <p:spPr bwMode="auto">
          <a:xfrm>
            <a:off x="4191000" y="4495800"/>
            <a:ext cx="2107271" cy="12954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nitoring Earthquakes and Eruptions"/>
          <p:cNvPicPr>
            <a:picLocks noChangeAspect="1" noChangeArrowheads="1"/>
          </p:cNvPicPr>
          <p:nvPr/>
        </p:nvPicPr>
        <p:blipFill>
          <a:blip r:embed="rId2" cstate="print"/>
          <a:srcRect r="10329"/>
          <a:stretch>
            <a:fillRect/>
          </a:stretch>
        </p:blipFill>
        <p:spPr bwMode="auto">
          <a:xfrm>
            <a:off x="228600" y="304800"/>
            <a:ext cx="8382000" cy="838200"/>
          </a:xfrm>
          <a:prstGeom prst="rect">
            <a:avLst/>
          </a:prstGeom>
          <a:noFill/>
        </p:spPr>
      </p:pic>
      <p:sp>
        <p:nvSpPr>
          <p:cNvPr id="5" name="Rectangle 4"/>
          <p:cNvSpPr/>
          <p:nvPr/>
        </p:nvSpPr>
        <p:spPr>
          <a:xfrm>
            <a:off x="0" y="6172200"/>
            <a:ext cx="9144000" cy="685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1295400"/>
            <a:ext cx="8077200" cy="5262979"/>
          </a:xfrm>
          <a:prstGeom prst="rect">
            <a:avLst/>
          </a:prstGeom>
        </p:spPr>
        <p:txBody>
          <a:bodyPr wrap="square">
            <a:spAutoFit/>
          </a:bodyPr>
          <a:lstStyle/>
          <a:p>
            <a:pPr lvl="0">
              <a:buFont typeface="Wingdings" pitchFamily="2" charset="2"/>
              <a:buChar char="ü"/>
            </a:pPr>
            <a:r>
              <a:rPr lang="en-US" sz="2800" b="1" dirty="0" smtClean="0"/>
              <a:t>Laser beams </a:t>
            </a:r>
            <a:r>
              <a:rPr lang="en-US" sz="2800" dirty="0" smtClean="0"/>
              <a:t>can be used to detect plate movement. In order to detect very small surface movements, electronic distance measurements are made. </a:t>
            </a:r>
          </a:p>
          <a:p>
            <a:pPr lvl="0">
              <a:buFont typeface="Wingdings" pitchFamily="2" charset="2"/>
              <a:buChar char="ü"/>
            </a:pPr>
            <a:r>
              <a:rPr lang="en-US" sz="2800" dirty="0" smtClean="0"/>
              <a:t>A </a:t>
            </a:r>
            <a:r>
              <a:rPr lang="en-US" sz="2800" b="1" dirty="0" smtClean="0"/>
              <a:t>seismometer</a:t>
            </a:r>
            <a:r>
              <a:rPr lang="en-US" sz="2800" dirty="0" smtClean="0"/>
              <a:t> is used to pick up the vibrations in the Earth's crust. </a:t>
            </a:r>
            <a:r>
              <a:rPr lang="en-PH" sz="2800" dirty="0" smtClean="0"/>
              <a:t>Records of seismic waves allow seismologists to map the interior of the Earth, and locate and measure the size of these different sources.</a:t>
            </a:r>
            <a:endParaRPr lang="en-US" sz="2800" dirty="0" smtClean="0"/>
          </a:p>
          <a:p>
            <a:pPr lvl="0">
              <a:buFont typeface="Wingdings" pitchFamily="2" charset="2"/>
              <a:buChar char="ü"/>
            </a:pPr>
            <a:r>
              <a:rPr lang="en-US" sz="2800" b="1" dirty="0" smtClean="0"/>
              <a:t>Radioactive Radon </a:t>
            </a:r>
            <a:r>
              <a:rPr lang="en-US" sz="2800" dirty="0" smtClean="0"/>
              <a:t>gas escapes from cracks in the Earth's crust. Levels of radon gas can be used as precursor for t</a:t>
            </a:r>
            <a:r>
              <a:rPr lang="en-PH" sz="2800" dirty="0" smtClean="0"/>
              <a:t>he movement of fault lines and occurrence of earthquakes.</a:t>
            </a:r>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219200"/>
            <a:ext cx="8229600" cy="4525963"/>
          </a:xfrm>
        </p:spPr>
        <p:txBody>
          <a:bodyPr/>
          <a:lstStyle/>
          <a:p>
            <a:endParaRPr lang="en-US"/>
          </a:p>
        </p:txBody>
      </p:sp>
      <p:pic>
        <p:nvPicPr>
          <p:cNvPr id="5" name="Picture 2" descr="Resulta ng larawan para sa seismometer phivolcs"/>
          <p:cNvPicPr>
            <a:picLocks noChangeAspect="1" noChangeArrowheads="1"/>
          </p:cNvPicPr>
          <p:nvPr/>
        </p:nvPicPr>
        <p:blipFill>
          <a:blip r:embed="rId2" cstate="print"/>
          <a:srcRect t="6231"/>
          <a:stretch>
            <a:fillRect/>
          </a:stretch>
        </p:blipFill>
        <p:spPr bwMode="auto">
          <a:xfrm>
            <a:off x="377825" y="304800"/>
            <a:ext cx="8153400" cy="5734051"/>
          </a:xfrm>
          <a:prstGeom prst="rect">
            <a:avLst/>
          </a:prstGeom>
          <a:noFill/>
        </p:spPr>
      </p:pic>
      <p:sp>
        <p:nvSpPr>
          <p:cNvPr id="8" name="Title 1"/>
          <p:cNvSpPr txBox="1">
            <a:spLocks/>
          </p:cNvSpPr>
          <p:nvPr/>
        </p:nvSpPr>
        <p:spPr>
          <a:xfrm>
            <a:off x="377825"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A seismometer used by </a:t>
            </a:r>
            <a:r>
              <a:rPr lang="en-US" sz="4400" dirty="0" smtClean="0">
                <a:solidFill>
                  <a:schemeClr val="bg1"/>
                </a:solidFill>
                <a:effectLst>
                  <a:glow rad="228600">
                    <a:schemeClr val="accent6">
                      <a:satMod val="175000"/>
                      <a:alpha val="40000"/>
                    </a:schemeClr>
                  </a:glow>
                </a:effectLst>
                <a:latin typeface="+mj-lt"/>
                <a:ea typeface="+mj-ea"/>
                <a:cs typeface="+mj-cs"/>
              </a:rPr>
              <a:t>PHIVOLCS</a:t>
            </a:r>
            <a:endParaRPr kumimoji="0" lang="en-US" sz="4400" b="0" i="0" u="none" strike="noStrike" kern="1200" cap="none" spc="0" normalizeH="0" baseline="0" noProof="0" dirty="0">
              <a:ln>
                <a:noFill/>
              </a:ln>
              <a:solidFill>
                <a:schemeClr val="bg1"/>
              </a:solidFill>
              <a:effectLst>
                <a:glow rad="228600">
                  <a:schemeClr val="accent6">
                    <a:satMod val="175000"/>
                    <a:alpha val="40000"/>
                  </a:schemeClr>
                </a:glow>
              </a:effectLst>
              <a:uLnTx/>
              <a:uFillTx/>
              <a:latin typeface="+mj-lt"/>
              <a:ea typeface="+mj-ea"/>
              <a:cs typeface="+mj-cs"/>
            </a:endParaRPr>
          </a:p>
        </p:txBody>
      </p:sp>
      <p:sp>
        <p:nvSpPr>
          <p:cNvPr id="10242" name="AutoShape 2" descr="Resulta ng larawan para sa phivolcs logo"/>
          <p:cNvSpPr>
            <a:spLocks noChangeAspect="1" noChangeArrowheads="1"/>
          </p:cNvSpPr>
          <p:nvPr/>
        </p:nvSpPr>
        <p:spPr bwMode="auto">
          <a:xfrm>
            <a:off x="0" y="-525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0" name="Picture 10" descr="Resulta ng larawan para sa phivolcs logo"/>
          <p:cNvPicPr>
            <a:picLocks noChangeAspect="1" noChangeArrowheads="1"/>
          </p:cNvPicPr>
          <p:nvPr/>
        </p:nvPicPr>
        <p:blipFill>
          <a:blip r:embed="rId3" cstate="print"/>
          <a:srcRect/>
          <a:stretch>
            <a:fillRect/>
          </a:stretch>
        </p:blipFill>
        <p:spPr bwMode="auto">
          <a:xfrm>
            <a:off x="6550025" y="1524000"/>
            <a:ext cx="1608073" cy="1630363"/>
          </a:xfrm>
          <a:prstGeom prst="rect">
            <a:avLst/>
          </a:prstGeom>
          <a:noFill/>
          <a:effectLst>
            <a:glow rad="101600">
              <a:schemeClr val="bg1">
                <a:alpha val="60000"/>
              </a:schemeClr>
            </a:glow>
          </a:effectLst>
        </p:spPr>
      </p:pic>
      <p:sp>
        <p:nvSpPr>
          <p:cNvPr id="9" name="TextBox 8"/>
          <p:cNvSpPr txBox="1"/>
          <p:nvPr/>
        </p:nvSpPr>
        <p:spPr>
          <a:xfrm>
            <a:off x="685800" y="6172200"/>
            <a:ext cx="7315200" cy="369332"/>
          </a:xfrm>
          <a:prstGeom prst="rect">
            <a:avLst/>
          </a:prstGeom>
          <a:noFill/>
        </p:spPr>
        <p:txBody>
          <a:bodyPr wrap="square" rtlCol="0">
            <a:spAutoFit/>
          </a:bodyPr>
          <a:lstStyle/>
          <a:p>
            <a:pPr algn="ctr"/>
            <a:r>
              <a:rPr lang="en-PH" i="1" dirty="0" smtClean="0"/>
              <a:t>Source: </a:t>
            </a:r>
            <a:r>
              <a:rPr lang="en-PH" b="1" i="1" dirty="0" smtClean="0"/>
              <a:t>Philippine Institute of </a:t>
            </a:r>
            <a:r>
              <a:rPr lang="en-PH" b="1" i="1" dirty="0" err="1" smtClean="0"/>
              <a:t>Volcanology</a:t>
            </a:r>
            <a:r>
              <a:rPr lang="en-PH" b="1" i="1" dirty="0" smtClean="0"/>
              <a:t> and Seismology</a:t>
            </a:r>
            <a:endParaRPr lang="en-US" b="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3352800" cy="1036638"/>
          </a:xfrm>
        </p:spPr>
        <p:txBody>
          <a:bodyPr>
            <a:normAutofit fontScale="90000"/>
          </a:bodyPr>
          <a:lstStyle/>
          <a:p>
            <a:r>
              <a:rPr lang="en-US" b="1" dirty="0" smtClean="0">
                <a:effectLst>
                  <a:glow rad="63500">
                    <a:schemeClr val="accent6">
                      <a:satMod val="175000"/>
                      <a:alpha val="40000"/>
                    </a:schemeClr>
                  </a:glow>
                </a:effectLst>
              </a:rPr>
              <a:t>Radon Monitoring</a:t>
            </a:r>
            <a:endParaRPr lang="en-US" dirty="0">
              <a:effectLst>
                <a:glow rad="63500">
                  <a:schemeClr val="accent6">
                    <a:satMod val="175000"/>
                    <a:alpha val="40000"/>
                  </a:schemeClr>
                </a:glow>
              </a:effectLst>
            </a:endParaRPr>
          </a:p>
        </p:txBody>
      </p:sp>
      <p:pic>
        <p:nvPicPr>
          <p:cNvPr id="56322" name="Picture 2" descr="RadonValleyFaultSystem"/>
          <p:cNvPicPr>
            <a:picLocks noChangeAspect="1" noChangeArrowheads="1"/>
          </p:cNvPicPr>
          <p:nvPr/>
        </p:nvPicPr>
        <p:blipFill>
          <a:blip r:embed="rId2" cstate="print"/>
          <a:srcRect l="46980"/>
          <a:stretch>
            <a:fillRect/>
          </a:stretch>
        </p:blipFill>
        <p:spPr bwMode="auto">
          <a:xfrm>
            <a:off x="0" y="1"/>
            <a:ext cx="5250360" cy="3124200"/>
          </a:xfrm>
          <a:prstGeom prst="rect">
            <a:avLst/>
          </a:prstGeom>
          <a:noFill/>
        </p:spPr>
      </p:pic>
      <p:pic>
        <p:nvPicPr>
          <p:cNvPr id="5" name="Picture 2" descr="RadonValleyFaultSystem"/>
          <p:cNvPicPr>
            <a:picLocks noChangeAspect="1" noChangeArrowheads="1"/>
          </p:cNvPicPr>
          <p:nvPr/>
        </p:nvPicPr>
        <p:blipFill>
          <a:blip r:embed="rId2" cstate="print"/>
          <a:srcRect l="-34" r="53095"/>
          <a:stretch>
            <a:fillRect/>
          </a:stretch>
        </p:blipFill>
        <p:spPr bwMode="auto">
          <a:xfrm>
            <a:off x="3588834" y="3124200"/>
            <a:ext cx="5555166" cy="3733800"/>
          </a:xfrm>
          <a:prstGeom prst="rect">
            <a:avLst/>
          </a:prstGeom>
          <a:noFill/>
        </p:spPr>
      </p:pic>
      <p:pic>
        <p:nvPicPr>
          <p:cNvPr id="56324" name="Picture 4" descr="http://www.pnri.dost.gov.ph/images/websiteimages/pnrilogo2.png"/>
          <p:cNvPicPr>
            <a:picLocks noChangeAspect="1" noChangeArrowheads="1"/>
          </p:cNvPicPr>
          <p:nvPr/>
        </p:nvPicPr>
        <p:blipFill>
          <a:blip r:embed="rId3" cstate="print"/>
          <a:srcRect r="82373"/>
          <a:stretch>
            <a:fillRect/>
          </a:stretch>
        </p:blipFill>
        <p:spPr bwMode="auto">
          <a:xfrm>
            <a:off x="6324600" y="304800"/>
            <a:ext cx="2057400" cy="2176098"/>
          </a:xfrm>
          <a:prstGeom prst="rect">
            <a:avLst/>
          </a:prstGeom>
          <a:noFill/>
        </p:spPr>
      </p:pic>
      <p:sp>
        <p:nvSpPr>
          <p:cNvPr id="6" name="TextBox 5"/>
          <p:cNvSpPr txBox="1"/>
          <p:nvPr/>
        </p:nvSpPr>
        <p:spPr>
          <a:xfrm>
            <a:off x="5867400" y="2133600"/>
            <a:ext cx="2743200" cy="923330"/>
          </a:xfrm>
          <a:prstGeom prst="rect">
            <a:avLst/>
          </a:prstGeom>
          <a:noFill/>
        </p:spPr>
        <p:txBody>
          <a:bodyPr wrap="square" rtlCol="0">
            <a:spAutoFit/>
          </a:bodyPr>
          <a:lstStyle/>
          <a:p>
            <a:pPr algn="ctr"/>
            <a:r>
              <a:rPr lang="en-PH" i="1" dirty="0" smtClean="0"/>
              <a:t>Source: </a:t>
            </a:r>
            <a:r>
              <a:rPr lang="en-US" b="1" i="1" dirty="0" smtClean="0"/>
              <a:t>Philippine Nuclear Research Institute</a:t>
            </a:r>
          </a:p>
          <a:p>
            <a:pPr algn="ctr"/>
            <a:endParaRPr lang="en-US" b="1" dirty="0"/>
          </a:p>
        </p:txBody>
      </p:sp>
      <p:sp>
        <p:nvSpPr>
          <p:cNvPr id="7" name="Rectangle 6"/>
          <p:cNvSpPr/>
          <p:nvPr/>
        </p:nvSpPr>
        <p:spPr>
          <a:xfrm>
            <a:off x="533400" y="4800600"/>
            <a:ext cx="2667000" cy="1754326"/>
          </a:xfrm>
          <a:prstGeom prst="rect">
            <a:avLst/>
          </a:prstGeom>
        </p:spPr>
        <p:txBody>
          <a:bodyPr wrap="square">
            <a:spAutoFit/>
          </a:bodyPr>
          <a:lstStyle/>
          <a:p>
            <a:r>
              <a:rPr lang="en-US" b="1" dirty="0" smtClean="0"/>
              <a:t>PNRI Research Title:</a:t>
            </a:r>
          </a:p>
          <a:p>
            <a:r>
              <a:rPr lang="en-US" dirty="0" smtClean="0"/>
              <a:t>Radon </a:t>
            </a:r>
            <a:r>
              <a:rPr lang="en-US" dirty="0" smtClean="0"/>
              <a:t>Monitoring of the Valley Fault System and Philippine Fault and Its Implication as an Earthquake Precursor</a:t>
            </a: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762000"/>
          <a:ext cx="7924800" cy="4267200"/>
        </p:xfrm>
        <a:graphic>
          <a:graphicData uri="http://schemas.openxmlformats.org/drawingml/2006/table">
            <a:tbl>
              <a:tblPr/>
              <a:tblGrid>
                <a:gridCol w="7924800"/>
              </a:tblGrid>
              <a:tr h="0">
                <a:tc>
                  <a:txBody>
                    <a:bodyPr/>
                    <a:lstStyle/>
                    <a:p>
                      <a:pPr marL="0" marR="0" algn="l">
                        <a:spcBef>
                          <a:spcPts val="0"/>
                        </a:spcBef>
                        <a:spcAft>
                          <a:spcPts val="0"/>
                        </a:spcAft>
                      </a:pPr>
                      <a:r>
                        <a:rPr lang="en-US" sz="2800" dirty="0">
                          <a:solidFill>
                            <a:srgbClr val="000000"/>
                          </a:solidFill>
                          <a:latin typeface="Arial"/>
                          <a:ea typeface="Calibri"/>
                          <a:cs typeface="Times New Roman"/>
                        </a:rPr>
                        <a:t>In preparing for a possible volcanic eruption, a detailed plan is </a:t>
                      </a:r>
                      <a:r>
                        <a:rPr lang="en-US" sz="2800" dirty="0" smtClean="0">
                          <a:solidFill>
                            <a:srgbClr val="000000"/>
                          </a:solidFill>
                          <a:latin typeface="Arial"/>
                          <a:ea typeface="Calibri"/>
                          <a:cs typeface="Times New Roman"/>
                        </a:rPr>
                        <a:t>needed, and it includes:</a:t>
                      </a:r>
                      <a:endParaRPr lang="en-US" sz="2800" dirty="0">
                        <a:latin typeface="Calibri"/>
                        <a:ea typeface="Calibri"/>
                        <a:cs typeface="Times New Roman"/>
                      </a:endParaRPr>
                    </a:p>
                    <a:p>
                      <a:pPr marL="342900" marR="0" lvl="0" indent="-342900" algn="l">
                        <a:spcBef>
                          <a:spcPts val="0"/>
                        </a:spcBef>
                        <a:spcAft>
                          <a:spcPts val="0"/>
                        </a:spcAft>
                        <a:buSzPts val="1000"/>
                        <a:buFont typeface="Symbol"/>
                        <a:buChar char=""/>
                        <a:tabLst>
                          <a:tab pos="457200" algn="l"/>
                        </a:tabLst>
                      </a:pPr>
                      <a:r>
                        <a:rPr lang="en-US" sz="2800" dirty="0">
                          <a:solidFill>
                            <a:srgbClr val="000000"/>
                          </a:solidFill>
                          <a:latin typeface="Arial"/>
                          <a:ea typeface="Calibri"/>
                          <a:cs typeface="Times New Roman"/>
                        </a:rPr>
                        <a:t>creating an exclusion zone around the volcano;</a:t>
                      </a:r>
                      <a:endParaRPr lang="en-US" sz="2800" dirty="0">
                        <a:latin typeface="Calibri"/>
                        <a:ea typeface="Calibri"/>
                        <a:cs typeface="Times New Roman"/>
                      </a:endParaRPr>
                    </a:p>
                    <a:p>
                      <a:pPr marL="342900" marR="0" lvl="0" indent="-342900" algn="l">
                        <a:spcBef>
                          <a:spcPts val="0"/>
                        </a:spcBef>
                        <a:spcAft>
                          <a:spcPts val="0"/>
                        </a:spcAft>
                        <a:buSzPts val="1000"/>
                        <a:buFont typeface="Symbol"/>
                        <a:buChar char=""/>
                        <a:tabLst>
                          <a:tab pos="457200" algn="l"/>
                        </a:tabLst>
                      </a:pPr>
                      <a:r>
                        <a:rPr lang="en-US" sz="2800" dirty="0">
                          <a:solidFill>
                            <a:srgbClr val="000000"/>
                          </a:solidFill>
                          <a:latin typeface="Arial"/>
                          <a:ea typeface="Calibri"/>
                          <a:cs typeface="Times New Roman"/>
                        </a:rPr>
                        <a:t>being ready and able to evacuate residents;</a:t>
                      </a:r>
                      <a:endParaRPr lang="en-US" sz="2800" dirty="0">
                        <a:latin typeface="Calibri"/>
                        <a:ea typeface="Calibri"/>
                        <a:cs typeface="Times New Roman"/>
                      </a:endParaRPr>
                    </a:p>
                    <a:p>
                      <a:pPr marL="342900" marR="0" lvl="0" indent="-342900" algn="l">
                        <a:spcBef>
                          <a:spcPts val="0"/>
                        </a:spcBef>
                        <a:spcAft>
                          <a:spcPts val="0"/>
                        </a:spcAft>
                        <a:buSzPts val="1000"/>
                        <a:buFont typeface="Symbol"/>
                        <a:buChar char=""/>
                        <a:tabLst>
                          <a:tab pos="457200" algn="l"/>
                        </a:tabLst>
                      </a:pPr>
                      <a:r>
                        <a:rPr lang="en-US" sz="2800" dirty="0">
                          <a:solidFill>
                            <a:srgbClr val="000000"/>
                          </a:solidFill>
                          <a:latin typeface="Arial"/>
                          <a:ea typeface="Calibri"/>
                          <a:cs typeface="Times New Roman"/>
                        </a:rPr>
                        <a:t>having an emergency supply of basic provisions, such as food;</a:t>
                      </a:r>
                      <a:endParaRPr lang="en-US" sz="2800" dirty="0">
                        <a:latin typeface="Calibri"/>
                        <a:ea typeface="Calibri"/>
                        <a:cs typeface="Times New Roman"/>
                      </a:endParaRPr>
                    </a:p>
                    <a:p>
                      <a:pPr marL="342900" marR="0" lvl="0" indent="-342900" algn="l">
                        <a:spcBef>
                          <a:spcPts val="0"/>
                        </a:spcBef>
                        <a:spcAft>
                          <a:spcPts val="0"/>
                        </a:spcAft>
                        <a:buSzPts val="1000"/>
                        <a:buFont typeface="Symbol"/>
                        <a:buChar char=""/>
                        <a:tabLst>
                          <a:tab pos="457200" algn="l"/>
                        </a:tabLst>
                      </a:pPr>
                      <a:r>
                        <a:rPr lang="en-US" sz="2800" dirty="0">
                          <a:solidFill>
                            <a:srgbClr val="000000"/>
                          </a:solidFill>
                          <a:latin typeface="Arial"/>
                          <a:ea typeface="Calibri"/>
                          <a:cs typeface="Times New Roman"/>
                        </a:rPr>
                        <a:t>funds need to be available to deal with the emergency and a good communication system needs to be in place</a:t>
                      </a:r>
                      <a:r>
                        <a:rPr lang="en-US" sz="2800" dirty="0" smtClean="0">
                          <a:solidFill>
                            <a:srgbClr val="000000"/>
                          </a:solidFill>
                          <a:latin typeface="Arial"/>
                          <a:ea typeface="Calibri"/>
                          <a:cs typeface="Times New Roman"/>
                        </a:rPr>
                        <a:t>.</a:t>
                      </a:r>
                      <a:endParaRPr lang="en-US" sz="2800" dirty="0">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762000" y="5486400"/>
          <a:ext cx="7391400" cy="426720"/>
        </p:xfrm>
        <a:graphic>
          <a:graphicData uri="http://schemas.openxmlformats.org/drawingml/2006/table">
            <a:tbl>
              <a:tblPr/>
              <a:tblGrid>
                <a:gridCol w="7391400"/>
              </a:tblGrid>
              <a:tr h="0">
                <a:tc>
                  <a:txBody>
                    <a:bodyPr/>
                    <a:lstStyle/>
                    <a:p>
                      <a:pPr marL="342900" marR="0" lvl="0" indent="-342900" algn="l">
                        <a:spcBef>
                          <a:spcPts val="0"/>
                        </a:spcBef>
                        <a:spcAft>
                          <a:spcPts val="0"/>
                        </a:spcAft>
                        <a:buFont typeface="Symbol"/>
                        <a:buNone/>
                      </a:pPr>
                      <a:r>
                        <a:rPr lang="en-PH" sz="1400" dirty="0">
                          <a:latin typeface="Arial"/>
                          <a:ea typeface="Calibri"/>
                          <a:cs typeface="Times New Roman"/>
                        </a:rPr>
                        <a:t>Bbc.co.uk. (2017). </a:t>
                      </a:r>
                      <a:r>
                        <a:rPr lang="en-PH" sz="1400" i="1" dirty="0">
                          <a:latin typeface="Arial"/>
                          <a:ea typeface="Calibri"/>
                          <a:cs typeface="Times New Roman"/>
                        </a:rPr>
                        <a:t>BBC - GCSE </a:t>
                      </a:r>
                      <a:r>
                        <a:rPr lang="en-PH" sz="1400" i="1" dirty="0" err="1">
                          <a:latin typeface="Arial"/>
                          <a:ea typeface="Calibri"/>
                          <a:cs typeface="Times New Roman"/>
                        </a:rPr>
                        <a:t>Bitesize</a:t>
                      </a:r>
                      <a:r>
                        <a:rPr lang="en-PH" sz="1400" i="1" dirty="0">
                          <a:latin typeface="Arial"/>
                          <a:ea typeface="Calibri"/>
                          <a:cs typeface="Times New Roman"/>
                        </a:rPr>
                        <a:t>: Predicting and preparing for volcanoes</a:t>
                      </a:r>
                      <a:r>
                        <a:rPr lang="en-PH" sz="1400" dirty="0">
                          <a:latin typeface="Arial"/>
                          <a:ea typeface="Calibri"/>
                          <a:cs typeface="Times New Roman"/>
                        </a:rPr>
                        <a:t>. </a:t>
                      </a:r>
                      <a:endParaRPr lang="en-US" sz="1400" dirty="0">
                        <a:latin typeface="Calibri"/>
                        <a:ea typeface="Calibri"/>
                        <a:cs typeface="Times New Roman"/>
                      </a:endParaRPr>
                    </a:p>
                  </a:txBody>
                  <a:tcPr marL="114300" marR="114300" marT="0" marB="0">
                    <a:lnL>
                      <a:noFill/>
                    </a:lnL>
                    <a:lnR>
                      <a:noFill/>
                    </a:lnR>
                    <a:lnT>
                      <a:noFill/>
                    </a:lnT>
                    <a:lnB>
                      <a:noFill/>
                    </a:lnB>
                  </a:tcPr>
                </a:tc>
              </a:tr>
              <a:tr h="0">
                <a:tc>
                  <a:txBody>
                    <a:bodyPr/>
                    <a:lstStyle/>
                    <a:p>
                      <a:pPr marL="342900" marR="0" lvl="0" indent="-342900" algn="l">
                        <a:spcBef>
                          <a:spcPts val="0"/>
                        </a:spcBef>
                        <a:spcAft>
                          <a:spcPts val="0"/>
                        </a:spcAft>
                        <a:buFont typeface="Symbol"/>
                        <a:buNone/>
                      </a:pPr>
                      <a:endParaRPr lang="en-US" sz="14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6" name="Rectangle 5"/>
          <p:cNvSpPr/>
          <p:nvPr/>
        </p:nvSpPr>
        <p:spPr>
          <a:xfrm>
            <a:off x="0" y="6019800"/>
            <a:ext cx="9144000" cy="8382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8288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Resulta ng larawan para sa target clip art goal learning"/>
          <p:cNvPicPr>
            <a:picLocks noChangeAspect="1" noChangeArrowheads="1"/>
          </p:cNvPicPr>
          <p:nvPr/>
        </p:nvPicPr>
        <p:blipFill>
          <a:blip r:embed="rId2" cstate="print"/>
          <a:srcRect b="29630"/>
          <a:stretch>
            <a:fillRect/>
          </a:stretch>
        </p:blipFill>
        <p:spPr bwMode="auto">
          <a:xfrm>
            <a:off x="1981200" y="228600"/>
            <a:ext cx="5181600" cy="2362200"/>
          </a:xfrm>
          <a:prstGeom prst="rect">
            <a:avLst/>
          </a:prstGeom>
          <a:noFill/>
        </p:spPr>
      </p:pic>
      <p:sp>
        <p:nvSpPr>
          <p:cNvPr id="8" name="Rectangle 1"/>
          <p:cNvSpPr>
            <a:spLocks noChangeArrowheads="1"/>
          </p:cNvSpPr>
          <p:nvPr/>
        </p:nvSpPr>
        <p:spPr bwMode="auto">
          <a:xfrm>
            <a:off x="457200" y="2590800"/>
            <a:ext cx="8382000" cy="4093428"/>
          </a:xfrm>
          <a:prstGeom prst="rect">
            <a:avLst/>
          </a:prstGeom>
          <a:noFill/>
          <a:ln w="127000">
            <a:solidFill>
              <a:srgbClr val="00B050"/>
            </a:solidFill>
            <a:prstDash val="sysDot"/>
            <a:miter lim="800000"/>
            <a:headEnd/>
            <a:tailEnd/>
          </a:ln>
          <a:effectLst/>
        </p:spPr>
        <p:txBody>
          <a:bodyPr vert="horz" wrap="square" lIns="91440" tIns="45720" rIns="91440" bIns="45720" numCol="1" anchor="ctr" anchorCtr="0" compatLnSpc="1">
            <a:prstTxWarp prst="textNoShape">
              <a:avLst/>
            </a:prstTxWarp>
            <a:spAutoFit/>
          </a:bodyPr>
          <a:lstStyle/>
          <a:p>
            <a:pPr marL="225425" marR="0" lvl="0" indent="-225425" defTabSz="914400" rtl="0" eaLnBrk="0" fontAlgn="base" latinLnBrk="0" hangingPunct="0">
              <a:lnSpc>
                <a:spcPct val="100000"/>
              </a:lnSpc>
              <a:spcBef>
                <a:spcPct val="0"/>
              </a:spcBef>
              <a:spcAft>
                <a:spcPct val="0"/>
              </a:spcAft>
              <a:buClrTx/>
              <a:buSzTx/>
              <a:buFontTx/>
              <a:buChar char="•"/>
              <a:tabLst/>
            </a:pPr>
            <a:r>
              <a:rPr kumimoji="0" lang="en-PH" sz="26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describe the relationship among the locations of volcanoes, earthquake </a:t>
            </a:r>
            <a:r>
              <a:rPr kumimoji="0" lang="en-PH" sz="2600" b="0" i="0" u="none" strike="noStrike" cap="none" normalizeH="0" baseline="0" dirty="0" err="1" smtClean="0">
                <a:ln>
                  <a:noFill/>
                </a:ln>
                <a:solidFill>
                  <a:schemeClr val="tx1"/>
                </a:solidFill>
                <a:effectLst/>
                <a:latin typeface="Arial Black" pitchFamily="34" charset="0"/>
                <a:ea typeface="Calibri" pitchFamily="34" charset="0"/>
                <a:cs typeface="Arial" pitchFamily="34" charset="0"/>
              </a:rPr>
              <a:t>epicenters</a:t>
            </a:r>
            <a:r>
              <a:rPr kumimoji="0" lang="en-PH" sz="26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 and mountain ranges</a:t>
            </a:r>
            <a:r>
              <a:rPr kumimoji="0" lang="en-US" sz="26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 </a:t>
            </a:r>
            <a:endParaRPr kumimoji="0" lang="en-US" sz="2600" b="0" i="0" u="none" strike="noStrike" cap="none" normalizeH="0" baseline="0" dirty="0" smtClean="0">
              <a:ln>
                <a:noFill/>
              </a:ln>
              <a:solidFill>
                <a:schemeClr val="tx1"/>
              </a:solidFill>
              <a:effectLst/>
              <a:latin typeface="Arial Black" pitchFamily="34" charset="0"/>
              <a:cs typeface="Arial" pitchFamily="34" charset="0"/>
            </a:endParaRPr>
          </a:p>
          <a:p>
            <a:pPr marL="225425" marR="0" lvl="0" indent="-225425" defTabSz="914400" rtl="0" eaLnBrk="0" fontAlgn="base" latinLnBrk="0" hangingPunct="0">
              <a:lnSpc>
                <a:spcPct val="10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trace the distribution of active volcanoes, earthquake epicenters, and </a:t>
            </a:r>
          </a:p>
          <a:p>
            <a:pPr marL="225425" marR="0" lvl="0" indent="-225425" defTabSz="914400" rtl="0" eaLnBrk="0" fontAlgn="base" latinLnBrk="0" hangingPunct="0">
              <a:lnSpc>
                <a:spcPct val="100000"/>
              </a:lnSpc>
              <a:spcBef>
                <a:spcPct val="0"/>
              </a:spcBef>
              <a:spcAft>
                <a:spcPct val="0"/>
              </a:spcAft>
              <a:buClrTx/>
              <a:buSzTx/>
              <a:tabLst/>
            </a:pPr>
            <a:r>
              <a:rPr kumimoji="0" lang="en-US" sz="26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  major mountain belts;</a:t>
            </a:r>
          </a:p>
          <a:p>
            <a:pPr marL="225425" indent="-225425" eaLnBrk="0" fontAlgn="base" hangingPunct="0">
              <a:spcBef>
                <a:spcPct val="0"/>
              </a:spcBef>
              <a:spcAft>
                <a:spcPct val="0"/>
              </a:spcAft>
              <a:buFontTx/>
              <a:buChar char="•"/>
            </a:pPr>
            <a:r>
              <a:rPr kumimoji="0" lang="en-PH" sz="2600" b="0" i="0" u="none" strike="noStrike" cap="none" normalizeH="0" baseline="0" dirty="0" smtClean="0">
                <a:ln>
                  <a:noFill/>
                </a:ln>
                <a:solidFill>
                  <a:schemeClr val="tx1"/>
                </a:solidFill>
                <a:effectLst/>
                <a:latin typeface="Arial Black" pitchFamily="34" charset="0"/>
                <a:ea typeface="Calibri" pitchFamily="34" charset="0"/>
                <a:cs typeface="Arial" pitchFamily="34" charset="0"/>
              </a:rPr>
              <a:t>recognize the importance of ensuring disaster preparedness </a:t>
            </a:r>
            <a:r>
              <a:rPr lang="en-PH" sz="2600" dirty="0" smtClean="0">
                <a:latin typeface="Arial Black" pitchFamily="34" charset="0"/>
              </a:rPr>
              <a:t>during </a:t>
            </a:r>
            <a:r>
              <a:rPr lang="en-PH" sz="2600" dirty="0">
                <a:latin typeface="Arial Black" pitchFamily="34" charset="0"/>
              </a:rPr>
              <a:t>volcanic eruptions and earthquakes through disaster information dissemination</a:t>
            </a:r>
            <a:r>
              <a:rPr lang="en-PH" sz="2600" dirty="0" smtClean="0">
                <a:latin typeface="Arial Black" pitchFamily="34" charset="0"/>
              </a:rPr>
              <a:t>.</a:t>
            </a:r>
            <a:endParaRPr lang="en-US" sz="2600" dirty="0">
              <a:latin typeface="Arial Black"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japanmap"/>
          <p:cNvPicPr>
            <a:picLocks noChangeAspect="1" noChangeArrowheads="1"/>
          </p:cNvPicPr>
          <p:nvPr/>
        </p:nvPicPr>
        <p:blipFill>
          <a:blip r:embed="rId2" cstate="print"/>
          <a:srcRect/>
          <a:stretch>
            <a:fillRect/>
          </a:stretch>
        </p:blipFill>
        <p:spPr bwMode="auto">
          <a:xfrm>
            <a:off x="381000" y="-23327"/>
            <a:ext cx="8382000" cy="6881327"/>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4038600" cy="4953000"/>
          </a:xfrm>
        </p:spPr>
        <p:txBody>
          <a:bodyPr>
            <a:normAutofit fontScale="85000" lnSpcReduction="20000"/>
          </a:bodyPr>
          <a:lstStyle/>
          <a:p>
            <a:pPr>
              <a:buNone/>
            </a:pPr>
            <a:r>
              <a:rPr lang="en-US" dirty="0" smtClean="0"/>
              <a:t>	In 2011, all of Japan's nuclear reactors were shut down. To reopen, plants must pass new safety requirement. </a:t>
            </a:r>
          </a:p>
          <a:p>
            <a:pPr>
              <a:buNone/>
            </a:pPr>
            <a:r>
              <a:rPr lang="en-US" dirty="0" smtClean="0"/>
              <a:t>	Plants must have an upgrade plan, an engineering work plan and receive pre-service inspections. </a:t>
            </a:r>
          </a:p>
          <a:p>
            <a:pPr>
              <a:buNone/>
            </a:pPr>
            <a:r>
              <a:rPr lang="en-US" dirty="0" smtClean="0"/>
              <a:t>	These upgrade plans must include </a:t>
            </a:r>
            <a:r>
              <a:rPr lang="en-US" b="1" dirty="0" smtClean="0"/>
              <a:t>disaster preparedness</a:t>
            </a:r>
            <a:r>
              <a:rPr lang="en-US" dirty="0" smtClean="0"/>
              <a:t>.</a:t>
            </a:r>
            <a:endParaRPr lang="en-US" dirty="0"/>
          </a:p>
        </p:txBody>
      </p:sp>
      <p:sp>
        <p:nvSpPr>
          <p:cNvPr id="5" name="TextBox 4"/>
          <p:cNvSpPr txBox="1"/>
          <p:nvPr/>
        </p:nvSpPr>
        <p:spPr>
          <a:xfrm>
            <a:off x="4191000" y="5334000"/>
            <a:ext cx="3276600" cy="400110"/>
          </a:xfrm>
          <a:prstGeom prst="rect">
            <a:avLst/>
          </a:prstGeom>
          <a:noFill/>
        </p:spPr>
        <p:txBody>
          <a:bodyPr wrap="square" rtlCol="0">
            <a:spAutoFit/>
          </a:bodyPr>
          <a:lstStyle/>
          <a:p>
            <a:pPr algn="ctr"/>
            <a:r>
              <a:rPr lang="en-US" sz="2000" dirty="0" smtClean="0"/>
              <a:t>(Reuters, 2015)</a:t>
            </a:r>
            <a:endParaRPr lang="en-US" sz="2000" dirty="0"/>
          </a:p>
        </p:txBody>
      </p:sp>
      <p:pic>
        <p:nvPicPr>
          <p:cNvPr id="6" name="Picture 2" descr="https://cdn1.pri.org/sites/default/files/styles/story_main/public/story/images/RTX1NTX4.jpg?itok=9PqqWcAH"/>
          <p:cNvPicPr>
            <a:picLocks noChangeAspect="1" noChangeArrowheads="1"/>
          </p:cNvPicPr>
          <p:nvPr/>
        </p:nvPicPr>
        <p:blipFill>
          <a:blip r:embed="rId2" cstate="print"/>
          <a:srcRect/>
          <a:stretch>
            <a:fillRect/>
          </a:stretch>
        </p:blipFill>
        <p:spPr bwMode="auto">
          <a:xfrm>
            <a:off x="4114800" y="1600200"/>
            <a:ext cx="4775200" cy="3581400"/>
          </a:xfrm>
          <a:prstGeom prst="rect">
            <a:avLst/>
          </a:prstGeom>
          <a:noFill/>
        </p:spPr>
      </p:pic>
      <p:sp>
        <p:nvSpPr>
          <p:cNvPr id="7" name="TextBox 6"/>
          <p:cNvSpPr txBox="1"/>
          <p:nvPr/>
        </p:nvSpPr>
        <p:spPr>
          <a:xfrm>
            <a:off x="4114800" y="1143000"/>
            <a:ext cx="5029200" cy="338554"/>
          </a:xfrm>
          <a:prstGeom prst="rect">
            <a:avLst/>
          </a:prstGeom>
          <a:noFill/>
        </p:spPr>
        <p:txBody>
          <a:bodyPr wrap="square" rtlCol="0">
            <a:spAutoFit/>
          </a:bodyPr>
          <a:lstStyle/>
          <a:p>
            <a:pPr algn="ctr"/>
            <a:r>
              <a:rPr lang="en-US" sz="1600" b="1" dirty="0" smtClean="0"/>
              <a:t>Sendai Nuclear Power Station in Japan</a:t>
            </a:r>
            <a:endParaRPr lang="en-US" sz="1600" b="1" dirty="0"/>
          </a:p>
        </p:txBody>
      </p:sp>
      <p:sp>
        <p:nvSpPr>
          <p:cNvPr id="8" name="Rectangle 7"/>
          <p:cNvSpPr/>
          <p:nvPr/>
        </p:nvSpPr>
        <p:spPr>
          <a:xfrm>
            <a:off x="0" y="6248400"/>
            <a:ext cx="9144000" cy="6096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 ng larawan para sa phivolcs map of volcano"/>
          <p:cNvPicPr>
            <a:picLocks noChangeAspect="1" noChangeArrowheads="1"/>
          </p:cNvPicPr>
          <p:nvPr/>
        </p:nvPicPr>
        <p:blipFill>
          <a:blip r:embed="rId2" cstate="print"/>
          <a:srcRect/>
          <a:stretch>
            <a:fillRect/>
          </a:stretch>
        </p:blipFill>
        <p:spPr bwMode="auto">
          <a:xfrm>
            <a:off x="0" y="-44823"/>
            <a:ext cx="5334000" cy="6902823"/>
          </a:xfrm>
          <a:prstGeom prst="rect">
            <a:avLst/>
          </a:prstGeom>
          <a:noFill/>
        </p:spPr>
      </p:pic>
      <p:sp>
        <p:nvSpPr>
          <p:cNvPr id="5" name="Content Placeholder 2"/>
          <p:cNvSpPr>
            <a:spLocks noGrp="1"/>
          </p:cNvSpPr>
          <p:nvPr>
            <p:ph idx="1"/>
          </p:nvPr>
        </p:nvSpPr>
        <p:spPr>
          <a:xfrm>
            <a:off x="4953000" y="1066800"/>
            <a:ext cx="4191000" cy="4953000"/>
          </a:xfrm>
        </p:spPr>
        <p:txBody>
          <a:bodyPr>
            <a:normAutofit/>
          </a:bodyPr>
          <a:lstStyle/>
          <a:p>
            <a:pPr>
              <a:buNone/>
            </a:pPr>
            <a:r>
              <a:rPr lang="en-US" dirty="0" smtClean="0"/>
              <a:t>	Which part of the country is the best location where a nuclear power plant can be put up? </a:t>
            </a:r>
          </a:p>
          <a:p>
            <a:pPr>
              <a:buNone/>
            </a:pPr>
            <a:r>
              <a:rPr lang="en-US" dirty="0" smtClean="0"/>
              <a:t>	Why do you think so?</a:t>
            </a: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838200"/>
          <a:ext cx="6705600" cy="2743200"/>
        </p:xfrm>
        <a:graphic>
          <a:graphicData uri="http://schemas.openxmlformats.org/drawingml/2006/table">
            <a:tbl>
              <a:tblPr/>
              <a:tblGrid>
                <a:gridCol w="6705600"/>
              </a:tblGrid>
              <a:tr h="0">
                <a:tc>
                  <a:txBody>
                    <a:bodyPr/>
                    <a:lstStyle/>
                    <a:p>
                      <a:pPr marL="342900" marR="0" lvl="0" indent="-342900" algn="ctr">
                        <a:spcBef>
                          <a:spcPts val="0"/>
                        </a:spcBef>
                        <a:spcAft>
                          <a:spcPts val="0"/>
                        </a:spcAft>
                        <a:buFont typeface="+mj-lt"/>
                        <a:buNone/>
                      </a:pPr>
                      <a:r>
                        <a:rPr lang="en-US" sz="3600" b="1" dirty="0">
                          <a:solidFill>
                            <a:srgbClr val="000000"/>
                          </a:solidFill>
                          <a:latin typeface="Arial"/>
                          <a:ea typeface="Calibri"/>
                          <a:cs typeface="Times New Roman"/>
                        </a:rPr>
                        <a:t>What desirable values and traits are important in order to contribute to government efforts on disaster risk reduction and awareness?</a:t>
                      </a:r>
                      <a:endParaRPr lang="en-US" sz="3600" b="1"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39940" name="Picture 4" descr="Resulta ng larawan para sa filipino traits clipart"/>
          <p:cNvPicPr>
            <a:picLocks noChangeAspect="1" noChangeArrowheads="1"/>
          </p:cNvPicPr>
          <p:nvPr/>
        </p:nvPicPr>
        <p:blipFill>
          <a:blip r:embed="rId2" cstate="print"/>
          <a:srcRect/>
          <a:stretch>
            <a:fillRect/>
          </a:stretch>
        </p:blipFill>
        <p:spPr bwMode="auto">
          <a:xfrm>
            <a:off x="2819400" y="3505200"/>
            <a:ext cx="3581400" cy="2824022"/>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noAutofit/>
          </a:bodyPr>
          <a:lstStyle/>
          <a:p>
            <a:r>
              <a:rPr lang="en-US" sz="6000" b="1" dirty="0" smtClean="0">
                <a:effectLst>
                  <a:glow rad="228600">
                    <a:schemeClr val="accent2">
                      <a:satMod val="175000"/>
                      <a:alpha val="40000"/>
                    </a:schemeClr>
                  </a:glow>
                </a:effectLst>
                <a:latin typeface="Arial Black" pitchFamily="34" charset="0"/>
              </a:rPr>
              <a:t>CAREER SPOTLIGHTING</a:t>
            </a:r>
            <a:endParaRPr lang="en-US" sz="6000" b="1" dirty="0">
              <a:effectLst>
                <a:glow rad="228600">
                  <a:schemeClr val="accent2">
                    <a:satMod val="175000"/>
                    <a:alpha val="40000"/>
                  </a:schemeClr>
                </a:glow>
              </a:effectLst>
              <a:latin typeface="Arial Black" pitchFamily="34" charset="0"/>
            </a:endParaRPr>
          </a:p>
        </p:txBody>
      </p:sp>
      <p:pic>
        <p:nvPicPr>
          <p:cNvPr id="50178" name="Picture 2" descr="Resulta ng larawan para sa CAREERS CLIPART"/>
          <p:cNvPicPr>
            <a:picLocks noChangeAspect="1" noChangeArrowheads="1"/>
          </p:cNvPicPr>
          <p:nvPr/>
        </p:nvPicPr>
        <p:blipFill>
          <a:blip r:embed="rId2" cstate="print"/>
          <a:srcRect/>
          <a:stretch>
            <a:fillRect/>
          </a:stretch>
        </p:blipFill>
        <p:spPr bwMode="auto">
          <a:xfrm>
            <a:off x="2362200" y="3276600"/>
            <a:ext cx="4762500" cy="2695576"/>
          </a:xfrm>
          <a:prstGeom prst="rect">
            <a:avLst/>
          </a:prstGeom>
          <a:noFill/>
        </p:spPr>
      </p:pic>
      <p:sp>
        <p:nvSpPr>
          <p:cNvPr id="5" name="Rectangle 4"/>
          <p:cNvSpPr/>
          <p:nvPr/>
        </p:nvSpPr>
        <p:spPr>
          <a:xfrm>
            <a:off x="0" y="6248400"/>
            <a:ext cx="9144000" cy="6096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Resulta ng larawan para sa plickers code"/>
          <p:cNvPicPr>
            <a:picLocks noChangeAspect="1" noChangeArrowheads="1"/>
          </p:cNvPicPr>
          <p:nvPr/>
        </p:nvPicPr>
        <p:blipFill>
          <a:blip r:embed="rId2" cstate="print"/>
          <a:srcRect/>
          <a:stretch>
            <a:fillRect/>
          </a:stretch>
        </p:blipFill>
        <p:spPr bwMode="auto">
          <a:xfrm>
            <a:off x="1828800" y="762000"/>
            <a:ext cx="5791200" cy="5791200"/>
          </a:xfrm>
          <a:prstGeom prst="rect">
            <a:avLst/>
          </a:prstGeom>
          <a:noFill/>
        </p:spPr>
      </p:pic>
      <p:sp>
        <p:nvSpPr>
          <p:cNvPr id="3" name="Rectangle 2"/>
          <p:cNvSpPr/>
          <p:nvPr/>
        </p:nvSpPr>
        <p:spPr>
          <a:xfrm>
            <a:off x="228600" y="228600"/>
            <a:ext cx="8915400" cy="369332"/>
          </a:xfrm>
          <a:prstGeom prst="rect">
            <a:avLst/>
          </a:prstGeom>
        </p:spPr>
        <p:txBody>
          <a:bodyPr wrap="square">
            <a:spAutoFit/>
          </a:bodyPr>
          <a:lstStyle/>
          <a:p>
            <a:r>
              <a:rPr lang="en-US" dirty="0" smtClean="0">
                <a:latin typeface="Arial Black" pitchFamily="34" charset="0"/>
              </a:rPr>
              <a:t>Ready your QR (Quick Response) Codes for an on-the-spot survey!</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b="1" dirty="0" smtClean="0"/>
              <a:t>Which career path will you choose </a:t>
            </a:r>
            <a:br>
              <a:rPr lang="en-US" b="1" dirty="0" smtClean="0"/>
            </a:br>
            <a:r>
              <a:rPr lang="en-US" b="1" dirty="0" smtClean="0"/>
              <a:t>in the future?</a:t>
            </a:r>
            <a:endParaRPr lang="en-US" dirty="0"/>
          </a:p>
        </p:txBody>
      </p:sp>
      <p:sp>
        <p:nvSpPr>
          <p:cNvPr id="3" name="Content Placeholder 2"/>
          <p:cNvSpPr>
            <a:spLocks noGrp="1"/>
          </p:cNvSpPr>
          <p:nvPr>
            <p:ph idx="1"/>
          </p:nvPr>
        </p:nvSpPr>
        <p:spPr/>
        <p:txBody>
          <a:bodyPr>
            <a:noAutofit/>
          </a:bodyPr>
          <a:lstStyle/>
          <a:p>
            <a:pPr>
              <a:buNone/>
            </a:pPr>
            <a:endParaRPr lang="en-US" sz="3600" b="1" dirty="0" smtClean="0"/>
          </a:p>
          <a:p>
            <a:pPr>
              <a:buNone/>
            </a:pPr>
            <a:r>
              <a:rPr lang="en-US" sz="3600" b="1" cap="small" dirty="0" smtClean="0"/>
              <a:t>A. </a:t>
            </a:r>
            <a:r>
              <a:rPr lang="en-US" sz="3600" dirty="0" smtClean="0"/>
              <a:t>Science and Technology –Engineering –Mathematics</a:t>
            </a:r>
          </a:p>
          <a:p>
            <a:pPr>
              <a:buNone/>
            </a:pPr>
            <a:r>
              <a:rPr lang="en-US" sz="3600" b="1" cap="small" dirty="0" smtClean="0"/>
              <a:t>B. </a:t>
            </a:r>
            <a:r>
              <a:rPr lang="en-US" sz="3600" dirty="0" smtClean="0"/>
              <a:t>Business –Accountancy –Management</a:t>
            </a:r>
          </a:p>
          <a:p>
            <a:pPr>
              <a:buNone/>
            </a:pPr>
            <a:r>
              <a:rPr lang="en-US" sz="3600" b="1" cap="small" dirty="0" smtClean="0"/>
              <a:t>C. </a:t>
            </a:r>
            <a:r>
              <a:rPr lang="en-US" sz="3600" dirty="0" smtClean="0"/>
              <a:t>Humanities –Education –Social Sciences</a:t>
            </a:r>
          </a:p>
          <a:p>
            <a:pPr>
              <a:buNone/>
            </a:pPr>
            <a:r>
              <a:rPr lang="en-US" sz="3600" b="1" cap="small" dirty="0" smtClean="0"/>
              <a:t>D. </a:t>
            </a:r>
            <a:r>
              <a:rPr lang="en-US" sz="3600" dirty="0" smtClean="0"/>
              <a:t>Technical-Vocational</a:t>
            </a:r>
          </a:p>
          <a:p>
            <a:pPr>
              <a:buNone/>
            </a:pPr>
            <a:r>
              <a:rPr lang="en-US" sz="3600" dirty="0" smtClean="0"/>
              <a:t/>
            </a:r>
            <a:br>
              <a:rPr lang="en-US" sz="3600" dirty="0" smtClean="0"/>
            </a:br>
            <a:endParaRPr lang="en-US" sz="36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dirty="0" smtClean="0">
                <a:latin typeface="Arial Black" pitchFamily="34" charset="0"/>
              </a:rPr>
              <a:t>Product/Performance Task: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sz="5300" b="1" dirty="0" smtClean="0">
                <a:effectLst>
                  <a:glow rad="228600">
                    <a:schemeClr val="accent3">
                      <a:satMod val="175000"/>
                      <a:alpha val="40000"/>
                    </a:schemeClr>
                  </a:glow>
                </a:effectLst>
                <a:latin typeface="Arial Black" pitchFamily="34" charset="0"/>
              </a:rPr>
              <a:t>Informational Leaflet on </a:t>
            </a:r>
            <a:r>
              <a:rPr lang="en-US" sz="5300" dirty="0" smtClean="0">
                <a:effectLst>
                  <a:glow rad="228600">
                    <a:schemeClr val="accent3">
                      <a:satMod val="175000"/>
                      <a:alpha val="40000"/>
                    </a:schemeClr>
                  </a:glow>
                </a:effectLst>
                <a:latin typeface="Arial Black" pitchFamily="34" charset="0"/>
              </a:rPr>
              <a:t/>
            </a:r>
            <a:br>
              <a:rPr lang="en-US" sz="5300" dirty="0" smtClean="0">
                <a:effectLst>
                  <a:glow rad="228600">
                    <a:schemeClr val="accent3">
                      <a:satMod val="175000"/>
                      <a:alpha val="40000"/>
                    </a:schemeClr>
                  </a:glow>
                </a:effectLst>
                <a:latin typeface="Arial Black" pitchFamily="34" charset="0"/>
              </a:rPr>
            </a:br>
            <a:r>
              <a:rPr lang="en-US" sz="5300" b="1" dirty="0" smtClean="0">
                <a:effectLst>
                  <a:glow rad="228600">
                    <a:schemeClr val="accent3">
                      <a:satMod val="175000"/>
                      <a:alpha val="40000"/>
                    </a:schemeClr>
                  </a:glow>
                </a:effectLst>
                <a:latin typeface="Arial Black" pitchFamily="34" charset="0"/>
              </a:rPr>
              <a:t>Disaster Preparedness</a:t>
            </a:r>
            <a:br>
              <a:rPr lang="en-US" sz="5300" b="1" dirty="0" smtClean="0">
                <a:effectLst>
                  <a:glow rad="228600">
                    <a:schemeClr val="accent3">
                      <a:satMod val="175000"/>
                      <a:alpha val="40000"/>
                    </a:schemeClr>
                  </a:glow>
                </a:effectLst>
                <a:latin typeface="Arial Black" pitchFamily="34" charset="0"/>
              </a:rPr>
            </a:br>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(Refer to the hand-out for instructions)</a:t>
            </a:r>
            <a:r>
              <a:rPr lang="en-US" dirty="0" smtClean="0">
                <a:latin typeface="Arial Black" pitchFamily="34" charset="0"/>
              </a:rPr>
              <a:t/>
            </a:r>
            <a:br>
              <a:rPr lang="en-US" dirty="0" smtClean="0">
                <a:latin typeface="Arial Black" pitchFamily="34" charset="0"/>
              </a:rPr>
            </a:br>
            <a:endParaRPr lang="en-US" dirty="0">
              <a:latin typeface="Arial Black"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762000"/>
          <a:ext cx="8534403" cy="5867399"/>
        </p:xfrm>
        <a:graphic>
          <a:graphicData uri="http://schemas.openxmlformats.org/drawingml/2006/table">
            <a:tbl>
              <a:tblPr>
                <a:tableStyleId>{69C7853C-536D-4A76-A0AE-DD22124D55A5}</a:tableStyleId>
              </a:tblPr>
              <a:tblGrid>
                <a:gridCol w="33102"/>
                <a:gridCol w="1087580"/>
                <a:gridCol w="1637915"/>
                <a:gridCol w="1896534"/>
                <a:gridCol w="1637915"/>
                <a:gridCol w="2210730"/>
                <a:gridCol w="30627"/>
              </a:tblGrid>
              <a:tr h="277292">
                <a:tc>
                  <a:txBody>
                    <a:bodyPr/>
                    <a:lstStyle/>
                    <a:p>
                      <a:pPr marL="0" marR="0" algn="ctr">
                        <a:lnSpc>
                          <a:spcPct val="115000"/>
                        </a:lnSpc>
                        <a:spcBef>
                          <a:spcPts val="0"/>
                        </a:spcBef>
                        <a:spcAft>
                          <a:spcPts val="1000"/>
                        </a:spcAft>
                      </a:pPr>
                      <a:r>
                        <a:rPr lang="en-US" sz="1400" b="1" dirty="0"/>
                        <a:t> </a:t>
                      </a:r>
                      <a:endParaRPr lang="en-US" sz="1400" b="1"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400" b="1" dirty="0"/>
                        <a:t>CATEGORY</a:t>
                      </a:r>
                      <a:endParaRPr lang="en-US" sz="1400" b="1" dirty="0">
                        <a:latin typeface="Calibri"/>
                        <a:ea typeface="Calibri"/>
                        <a:cs typeface="Times New Roman"/>
                      </a:endParaRPr>
                    </a:p>
                  </a:txBody>
                  <a:tcPr marL="3860" marR="3860" marT="3860" marB="3860" anchor="b"/>
                </a:tc>
                <a:tc>
                  <a:txBody>
                    <a:bodyPr/>
                    <a:lstStyle/>
                    <a:p>
                      <a:pPr marL="0" marR="0" algn="ctr">
                        <a:lnSpc>
                          <a:spcPct val="115000"/>
                        </a:lnSpc>
                        <a:spcBef>
                          <a:spcPts val="0"/>
                        </a:spcBef>
                        <a:spcAft>
                          <a:spcPts val="0"/>
                        </a:spcAft>
                      </a:pPr>
                      <a:r>
                        <a:rPr lang="en-US" sz="1400" b="1" dirty="0"/>
                        <a:t>4</a:t>
                      </a:r>
                      <a:endParaRPr lang="en-US" sz="1400" b="1" dirty="0">
                        <a:latin typeface="Calibri"/>
                        <a:ea typeface="Calibri"/>
                        <a:cs typeface="Times New Roman"/>
                      </a:endParaRPr>
                    </a:p>
                  </a:txBody>
                  <a:tcPr marL="3860" marR="3860" marT="3860" marB="3860" anchor="b"/>
                </a:tc>
                <a:tc>
                  <a:txBody>
                    <a:bodyPr/>
                    <a:lstStyle/>
                    <a:p>
                      <a:pPr marL="0" marR="0" algn="ctr">
                        <a:lnSpc>
                          <a:spcPct val="115000"/>
                        </a:lnSpc>
                        <a:spcBef>
                          <a:spcPts val="0"/>
                        </a:spcBef>
                        <a:spcAft>
                          <a:spcPts val="0"/>
                        </a:spcAft>
                      </a:pPr>
                      <a:r>
                        <a:rPr lang="en-US" sz="1400" b="1"/>
                        <a:t>3</a:t>
                      </a:r>
                      <a:endParaRPr lang="en-US" sz="1400" b="1">
                        <a:latin typeface="Calibri"/>
                        <a:ea typeface="Calibri"/>
                        <a:cs typeface="Times New Roman"/>
                      </a:endParaRPr>
                    </a:p>
                  </a:txBody>
                  <a:tcPr marL="3860" marR="3860" marT="3860" marB="3860" anchor="b"/>
                </a:tc>
                <a:tc>
                  <a:txBody>
                    <a:bodyPr/>
                    <a:lstStyle/>
                    <a:p>
                      <a:pPr marL="0" marR="0" algn="ctr">
                        <a:lnSpc>
                          <a:spcPct val="115000"/>
                        </a:lnSpc>
                        <a:spcBef>
                          <a:spcPts val="0"/>
                        </a:spcBef>
                        <a:spcAft>
                          <a:spcPts val="0"/>
                        </a:spcAft>
                      </a:pPr>
                      <a:r>
                        <a:rPr lang="en-US" sz="1400" b="1" dirty="0"/>
                        <a:t>2</a:t>
                      </a:r>
                      <a:endParaRPr lang="en-US" sz="1400" b="1" dirty="0">
                        <a:latin typeface="Calibri"/>
                        <a:ea typeface="Calibri"/>
                        <a:cs typeface="Times New Roman"/>
                      </a:endParaRPr>
                    </a:p>
                  </a:txBody>
                  <a:tcPr marL="3860" marR="3860" marT="3860" marB="3860" anchor="b"/>
                </a:tc>
                <a:tc>
                  <a:txBody>
                    <a:bodyPr/>
                    <a:lstStyle/>
                    <a:p>
                      <a:pPr marL="0" marR="0" algn="ctr">
                        <a:lnSpc>
                          <a:spcPct val="115000"/>
                        </a:lnSpc>
                        <a:spcBef>
                          <a:spcPts val="0"/>
                        </a:spcBef>
                        <a:spcAft>
                          <a:spcPts val="0"/>
                        </a:spcAft>
                      </a:pPr>
                      <a:r>
                        <a:rPr lang="en-US" sz="1400" b="1" dirty="0"/>
                        <a:t>1</a:t>
                      </a:r>
                      <a:endParaRPr lang="en-US" sz="1400" b="1" dirty="0">
                        <a:latin typeface="Calibri"/>
                        <a:ea typeface="Calibri"/>
                        <a:cs typeface="Times New Roman"/>
                      </a:endParaRPr>
                    </a:p>
                  </a:txBody>
                  <a:tcPr marL="3860" marR="3860" marT="3860" marB="3860" anchor="b"/>
                </a:tc>
                <a:tc>
                  <a:txBody>
                    <a:bodyPr/>
                    <a:lstStyle/>
                    <a:p>
                      <a:pPr marL="0" marR="0" algn="ctr">
                        <a:lnSpc>
                          <a:spcPct val="115000"/>
                        </a:lnSpc>
                        <a:spcBef>
                          <a:spcPts val="0"/>
                        </a:spcBef>
                        <a:spcAft>
                          <a:spcPts val="1000"/>
                        </a:spcAft>
                      </a:pPr>
                      <a:r>
                        <a:rPr lang="en-US" sz="1400" b="1" dirty="0"/>
                        <a:t> </a:t>
                      </a:r>
                      <a:endParaRPr lang="en-US" sz="1400" b="1" dirty="0">
                        <a:latin typeface="Calibri"/>
                        <a:ea typeface="Calibri"/>
                        <a:cs typeface="Times New Roman"/>
                      </a:endParaRPr>
                    </a:p>
                  </a:txBody>
                  <a:tcPr marL="0" marR="0" marT="0" marB="0" anchor="ctr"/>
                </a:tc>
              </a:tr>
              <a:tr h="1679387">
                <a:tc gridSpan="2">
                  <a:txBody>
                    <a:bodyPr/>
                    <a:lstStyle/>
                    <a:p>
                      <a:pPr marL="0" marR="0" algn="ctr">
                        <a:lnSpc>
                          <a:spcPct val="115000"/>
                        </a:lnSpc>
                        <a:spcBef>
                          <a:spcPts val="0"/>
                        </a:spcBef>
                        <a:spcAft>
                          <a:spcPts val="0"/>
                        </a:spcAft>
                      </a:pPr>
                      <a:r>
                        <a:rPr lang="en-US" sz="1400" b="1" dirty="0"/>
                        <a:t>Presentation</a:t>
                      </a:r>
                      <a:endParaRPr lang="en-US" sz="1400" b="1" dirty="0">
                        <a:latin typeface="Calibri"/>
                        <a:ea typeface="Calibri"/>
                        <a:cs typeface="Times New Roman"/>
                      </a:endParaRPr>
                    </a:p>
                  </a:txBody>
                  <a:tcPr marL="3860" marR="3860" marT="3860" marB="3860"/>
                </a:tc>
                <a:tc hMerge="1">
                  <a:txBody>
                    <a:bodyPr/>
                    <a:lstStyle/>
                    <a:p>
                      <a:endParaRPr lang="en-US"/>
                    </a:p>
                  </a:txBody>
                  <a:tcPr/>
                </a:tc>
                <a:tc>
                  <a:txBody>
                    <a:bodyPr/>
                    <a:lstStyle/>
                    <a:p>
                      <a:pPr marL="0" marR="0" algn="ctr">
                        <a:lnSpc>
                          <a:spcPct val="115000"/>
                        </a:lnSpc>
                        <a:spcBef>
                          <a:spcPts val="0"/>
                        </a:spcBef>
                        <a:spcAft>
                          <a:spcPts val="0"/>
                        </a:spcAft>
                      </a:pPr>
                      <a:r>
                        <a:rPr lang="en-US" sz="1400" b="1" dirty="0"/>
                        <a:t>The leaflet clearly communicates the main idea and it provokes awareness among the audience</a:t>
                      </a:r>
                      <a:endParaRPr lang="en-US" sz="1400" b="1" dirty="0">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dirty="0"/>
                        <a:t>The leaflet communicates some of the important ideas and it somehow provokes awareness among the audience</a:t>
                      </a:r>
                      <a:endParaRPr lang="en-US" sz="1400" b="1" dirty="0">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dirty="0"/>
                        <a:t>The leaflet indirectly  communicates  the idea, and does not provoke awareness among the audience</a:t>
                      </a:r>
                      <a:endParaRPr lang="en-US" sz="1400" b="1" dirty="0">
                        <a:latin typeface="Calibri"/>
                        <a:ea typeface="Calibri"/>
                        <a:cs typeface="Times New Roman"/>
                      </a:endParaRPr>
                    </a:p>
                  </a:txBody>
                  <a:tcPr marL="3860" marR="3860" marT="3860" marB="3860"/>
                </a:tc>
                <a:tc gridSpan="2">
                  <a:txBody>
                    <a:bodyPr/>
                    <a:lstStyle/>
                    <a:p>
                      <a:pPr marL="0" marR="0" algn="ctr">
                        <a:lnSpc>
                          <a:spcPct val="115000"/>
                        </a:lnSpc>
                        <a:spcBef>
                          <a:spcPts val="0"/>
                        </a:spcBef>
                        <a:spcAft>
                          <a:spcPts val="0"/>
                        </a:spcAft>
                      </a:pPr>
                      <a:r>
                        <a:rPr lang="en-US" sz="1400" b="1" dirty="0"/>
                        <a:t>The leaflet does not  sufficiently  communicate any idea that can provoke awareness among the audience</a:t>
                      </a:r>
                      <a:endParaRPr lang="en-US" sz="1400" b="1" dirty="0">
                        <a:latin typeface="Calibri"/>
                        <a:ea typeface="Calibri"/>
                        <a:cs typeface="Times New Roman"/>
                      </a:endParaRPr>
                    </a:p>
                  </a:txBody>
                  <a:tcPr marL="3860" marR="3860" marT="3860" marB="3860"/>
                </a:tc>
                <a:tc hMerge="1">
                  <a:txBody>
                    <a:bodyPr/>
                    <a:lstStyle/>
                    <a:p>
                      <a:endParaRPr lang="en-US"/>
                    </a:p>
                  </a:txBody>
                  <a:tcPr/>
                </a:tc>
              </a:tr>
              <a:tr h="1621462">
                <a:tc gridSpan="2">
                  <a:txBody>
                    <a:bodyPr/>
                    <a:lstStyle/>
                    <a:p>
                      <a:pPr marL="0" marR="0" algn="ctr">
                        <a:lnSpc>
                          <a:spcPct val="115000"/>
                        </a:lnSpc>
                        <a:spcBef>
                          <a:spcPts val="0"/>
                        </a:spcBef>
                        <a:spcAft>
                          <a:spcPts val="0"/>
                        </a:spcAft>
                      </a:pPr>
                      <a:r>
                        <a:rPr lang="en-US" sz="1400" b="1" dirty="0"/>
                        <a:t>Creativity and Originality</a:t>
                      </a:r>
                      <a:endParaRPr lang="en-US" sz="1400" b="1" dirty="0">
                        <a:latin typeface="Calibri"/>
                        <a:ea typeface="Calibri"/>
                        <a:cs typeface="Times New Roman"/>
                      </a:endParaRPr>
                    </a:p>
                  </a:txBody>
                  <a:tcPr marL="3860" marR="3860" marT="3860" marB="3860"/>
                </a:tc>
                <a:tc hMerge="1">
                  <a:txBody>
                    <a:bodyPr/>
                    <a:lstStyle/>
                    <a:p>
                      <a:endParaRPr lang="en-US"/>
                    </a:p>
                  </a:txBody>
                  <a:tcPr/>
                </a:tc>
                <a:tc>
                  <a:txBody>
                    <a:bodyPr/>
                    <a:lstStyle/>
                    <a:p>
                      <a:pPr marL="0" marR="0" algn="ctr">
                        <a:lnSpc>
                          <a:spcPct val="115000"/>
                        </a:lnSpc>
                        <a:spcBef>
                          <a:spcPts val="0"/>
                        </a:spcBef>
                        <a:spcAft>
                          <a:spcPts val="0"/>
                        </a:spcAft>
                      </a:pPr>
                      <a:r>
                        <a:rPr lang="en-US" sz="1400" b="1" dirty="0"/>
                        <a:t>All of the graphics used on the leaflet reflect an exceptional degree of student ingenuity in their creation.</a:t>
                      </a:r>
                      <a:endParaRPr lang="en-US" sz="1400" b="1" dirty="0">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dirty="0"/>
                        <a:t>Most of the graphics used on the leaflet reflect student ingenuity in their creation.</a:t>
                      </a:r>
                      <a:endParaRPr lang="en-US" sz="1400" b="1" dirty="0">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a:t>The graphics are made by the student, but are copied from the designs or ideas of others.</a:t>
                      </a:r>
                      <a:endParaRPr lang="en-US" sz="1400" b="1">
                        <a:latin typeface="Calibri"/>
                        <a:ea typeface="Calibri"/>
                        <a:cs typeface="Times New Roman"/>
                      </a:endParaRPr>
                    </a:p>
                  </a:txBody>
                  <a:tcPr marL="3860" marR="3860" marT="3860" marB="3860"/>
                </a:tc>
                <a:tc gridSpan="2">
                  <a:txBody>
                    <a:bodyPr/>
                    <a:lstStyle/>
                    <a:p>
                      <a:pPr marL="0" marR="0" algn="ctr">
                        <a:lnSpc>
                          <a:spcPct val="115000"/>
                        </a:lnSpc>
                        <a:spcBef>
                          <a:spcPts val="0"/>
                        </a:spcBef>
                        <a:spcAft>
                          <a:spcPts val="0"/>
                        </a:spcAft>
                      </a:pPr>
                      <a:r>
                        <a:rPr lang="en-US" sz="1400" b="1"/>
                        <a:t>No graphics made by the student are included.</a:t>
                      </a:r>
                      <a:endParaRPr lang="en-US" sz="1400" b="1">
                        <a:latin typeface="Calibri"/>
                        <a:ea typeface="Calibri"/>
                        <a:cs typeface="Times New Roman"/>
                      </a:endParaRPr>
                    </a:p>
                  </a:txBody>
                  <a:tcPr marL="3860" marR="3860" marT="3860" marB="3860"/>
                </a:tc>
                <a:tc hMerge="1">
                  <a:txBody>
                    <a:bodyPr/>
                    <a:lstStyle/>
                    <a:p>
                      <a:endParaRPr lang="en-US"/>
                    </a:p>
                  </a:txBody>
                  <a:tcPr/>
                </a:tc>
              </a:tr>
              <a:tr h="1205464">
                <a:tc gridSpan="2">
                  <a:txBody>
                    <a:bodyPr/>
                    <a:lstStyle/>
                    <a:p>
                      <a:pPr marL="0" marR="0" algn="ctr">
                        <a:lnSpc>
                          <a:spcPct val="115000"/>
                        </a:lnSpc>
                        <a:spcBef>
                          <a:spcPts val="0"/>
                        </a:spcBef>
                        <a:spcAft>
                          <a:spcPts val="0"/>
                        </a:spcAft>
                      </a:pPr>
                      <a:r>
                        <a:rPr lang="en-US" sz="1400" b="1"/>
                        <a:t>Accuracy and Relevance of the Content</a:t>
                      </a:r>
                      <a:endParaRPr lang="en-US" sz="1400" b="1">
                        <a:latin typeface="Calibri"/>
                        <a:ea typeface="Calibri"/>
                        <a:cs typeface="Times New Roman"/>
                      </a:endParaRPr>
                    </a:p>
                  </a:txBody>
                  <a:tcPr marL="3860" marR="3860" marT="3860" marB="3860"/>
                </a:tc>
                <a:tc hMerge="1">
                  <a:txBody>
                    <a:bodyPr/>
                    <a:lstStyle/>
                    <a:p>
                      <a:endParaRPr lang="en-US"/>
                    </a:p>
                  </a:txBody>
                  <a:tcPr/>
                </a:tc>
                <a:tc>
                  <a:txBody>
                    <a:bodyPr/>
                    <a:lstStyle/>
                    <a:p>
                      <a:pPr marL="0" marR="0" algn="ctr">
                        <a:lnSpc>
                          <a:spcPct val="115000"/>
                        </a:lnSpc>
                        <a:spcBef>
                          <a:spcPts val="0"/>
                        </a:spcBef>
                        <a:spcAft>
                          <a:spcPts val="0"/>
                        </a:spcAft>
                      </a:pPr>
                      <a:r>
                        <a:rPr lang="en-US" sz="1400" b="1"/>
                        <a:t>All graphics in the leaflet are accurate and related to the topic. </a:t>
                      </a:r>
                      <a:endParaRPr lang="en-US" sz="1400" b="1">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dirty="0"/>
                        <a:t>Most graphics in the leaflet are accurate and related to the topic.</a:t>
                      </a:r>
                      <a:endParaRPr lang="en-US" sz="1400" b="1" dirty="0">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a:t>Some graphics in the leaflet are accurate and related to the topic.</a:t>
                      </a:r>
                      <a:endParaRPr lang="en-US" sz="1400" b="1">
                        <a:latin typeface="Calibri"/>
                        <a:ea typeface="Calibri"/>
                        <a:cs typeface="Times New Roman"/>
                      </a:endParaRPr>
                    </a:p>
                  </a:txBody>
                  <a:tcPr marL="3860" marR="3860" marT="3860" marB="3860"/>
                </a:tc>
                <a:tc gridSpan="2">
                  <a:txBody>
                    <a:bodyPr/>
                    <a:lstStyle/>
                    <a:p>
                      <a:pPr marL="0" marR="0" algn="ctr">
                        <a:lnSpc>
                          <a:spcPct val="115000"/>
                        </a:lnSpc>
                        <a:spcBef>
                          <a:spcPts val="0"/>
                        </a:spcBef>
                        <a:spcAft>
                          <a:spcPts val="0"/>
                        </a:spcAft>
                      </a:pPr>
                      <a:r>
                        <a:rPr lang="en-US" sz="1400" b="1"/>
                        <a:t>The graphics in the leaflet are neither accurate nor related to the topic.</a:t>
                      </a:r>
                      <a:endParaRPr lang="en-US" sz="1400" b="1">
                        <a:latin typeface="Calibri"/>
                        <a:ea typeface="Calibri"/>
                        <a:cs typeface="Times New Roman"/>
                      </a:endParaRPr>
                    </a:p>
                  </a:txBody>
                  <a:tcPr marL="3860" marR="3860" marT="3860" marB="3860"/>
                </a:tc>
                <a:tc hMerge="1">
                  <a:txBody>
                    <a:bodyPr/>
                    <a:lstStyle/>
                    <a:p>
                      <a:endParaRPr lang="en-US"/>
                    </a:p>
                  </a:txBody>
                  <a:tcPr/>
                </a:tc>
              </a:tr>
              <a:tr h="1083794">
                <a:tc gridSpan="2">
                  <a:txBody>
                    <a:bodyPr/>
                    <a:lstStyle/>
                    <a:p>
                      <a:pPr marL="0" marR="0" algn="ctr">
                        <a:lnSpc>
                          <a:spcPct val="115000"/>
                        </a:lnSpc>
                        <a:spcBef>
                          <a:spcPts val="0"/>
                        </a:spcBef>
                        <a:spcAft>
                          <a:spcPts val="0"/>
                        </a:spcAft>
                      </a:pPr>
                      <a:r>
                        <a:rPr lang="en-US" sz="1400" b="1"/>
                        <a:t>Required Elements</a:t>
                      </a:r>
                      <a:endParaRPr lang="en-US" sz="1400" b="1">
                        <a:latin typeface="Calibri"/>
                        <a:ea typeface="Calibri"/>
                        <a:cs typeface="Times New Roman"/>
                      </a:endParaRPr>
                    </a:p>
                  </a:txBody>
                  <a:tcPr marL="3860" marR="3860" marT="3860" marB="3860"/>
                </a:tc>
                <a:tc hMerge="1">
                  <a:txBody>
                    <a:bodyPr/>
                    <a:lstStyle/>
                    <a:p>
                      <a:endParaRPr lang="en-US"/>
                    </a:p>
                  </a:txBody>
                  <a:tcPr/>
                </a:tc>
                <a:tc>
                  <a:txBody>
                    <a:bodyPr/>
                    <a:lstStyle/>
                    <a:p>
                      <a:pPr marL="0" marR="0" algn="ctr">
                        <a:lnSpc>
                          <a:spcPct val="115000"/>
                        </a:lnSpc>
                        <a:spcBef>
                          <a:spcPts val="0"/>
                        </a:spcBef>
                        <a:spcAft>
                          <a:spcPts val="0"/>
                        </a:spcAft>
                      </a:pPr>
                      <a:r>
                        <a:rPr lang="en-US" sz="1400" b="1"/>
                        <a:t>The leaflet includes all required elements as well as additional information.</a:t>
                      </a:r>
                      <a:endParaRPr lang="en-US" sz="1400" b="1">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dirty="0"/>
                        <a:t>All required elements are included on the leaflet.</a:t>
                      </a:r>
                      <a:endParaRPr lang="en-US" sz="1400" b="1" dirty="0">
                        <a:latin typeface="Calibri"/>
                        <a:ea typeface="Calibri"/>
                        <a:cs typeface="Times New Roman"/>
                      </a:endParaRPr>
                    </a:p>
                  </a:txBody>
                  <a:tcPr marL="3860" marR="3860" marT="3860" marB="3860"/>
                </a:tc>
                <a:tc>
                  <a:txBody>
                    <a:bodyPr/>
                    <a:lstStyle/>
                    <a:p>
                      <a:pPr marL="0" marR="0" algn="ctr">
                        <a:lnSpc>
                          <a:spcPct val="115000"/>
                        </a:lnSpc>
                        <a:spcBef>
                          <a:spcPts val="0"/>
                        </a:spcBef>
                        <a:spcAft>
                          <a:spcPts val="0"/>
                        </a:spcAft>
                      </a:pPr>
                      <a:r>
                        <a:rPr lang="en-US" sz="1400" b="1" dirty="0"/>
                        <a:t>Few required elements are included on the leaflet.</a:t>
                      </a:r>
                      <a:endParaRPr lang="en-US" sz="1400" b="1" dirty="0">
                        <a:latin typeface="Calibri"/>
                        <a:ea typeface="Calibri"/>
                        <a:cs typeface="Times New Roman"/>
                      </a:endParaRPr>
                    </a:p>
                  </a:txBody>
                  <a:tcPr marL="3860" marR="3860" marT="3860" marB="3860"/>
                </a:tc>
                <a:tc gridSpan="2">
                  <a:txBody>
                    <a:bodyPr/>
                    <a:lstStyle/>
                    <a:p>
                      <a:pPr marL="0" marR="0" algn="ctr">
                        <a:lnSpc>
                          <a:spcPct val="115000"/>
                        </a:lnSpc>
                        <a:spcBef>
                          <a:spcPts val="0"/>
                        </a:spcBef>
                        <a:spcAft>
                          <a:spcPts val="0"/>
                        </a:spcAft>
                      </a:pPr>
                      <a:r>
                        <a:rPr lang="en-US" sz="1400" b="1" dirty="0"/>
                        <a:t>Several required elements are missing.</a:t>
                      </a:r>
                      <a:endParaRPr lang="en-US" sz="1400" b="1" dirty="0">
                        <a:latin typeface="Calibri"/>
                        <a:ea typeface="Calibri"/>
                        <a:cs typeface="Times New Roman"/>
                      </a:endParaRPr>
                    </a:p>
                  </a:txBody>
                  <a:tcPr marL="3860" marR="3860" marT="3860" marB="3860"/>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304800" y="381000"/>
          <a:ext cx="6096000" cy="213360"/>
        </p:xfrm>
        <a:graphic>
          <a:graphicData uri="http://schemas.openxmlformats.org/drawingml/2006/table">
            <a:tbl>
              <a:tblPr/>
              <a:tblGrid>
                <a:gridCol w="6096000"/>
              </a:tblGrid>
              <a:tr h="0">
                <a:tc>
                  <a:txBody>
                    <a:bodyPr/>
                    <a:lstStyle/>
                    <a:p>
                      <a:pPr marL="0" marR="0" algn="l">
                        <a:spcBef>
                          <a:spcPts val="0"/>
                        </a:spcBef>
                        <a:spcAft>
                          <a:spcPts val="0"/>
                        </a:spcAft>
                      </a:pPr>
                      <a:r>
                        <a:rPr lang="en-US" sz="1400" b="1" dirty="0" smtClean="0">
                          <a:latin typeface="Arial"/>
                          <a:ea typeface="Calibri"/>
                          <a:cs typeface="Times New Roman"/>
                        </a:rPr>
                        <a:t>RUBRIC FOR THE PERFORMANCE TASK (Leaflet-making)</a:t>
                      </a:r>
                      <a:endParaRPr lang="en-US" sz="1400"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rmAutofit fontScale="90000"/>
          </a:bodyPr>
          <a:lstStyle/>
          <a:p>
            <a:r>
              <a:rPr lang="en-PH" dirty="0" smtClean="0">
                <a:effectLst>
                  <a:glow rad="228600">
                    <a:schemeClr val="accent3">
                      <a:satMod val="175000"/>
                      <a:alpha val="40000"/>
                    </a:schemeClr>
                  </a:glow>
                </a:effectLst>
                <a:latin typeface="Arial Black" pitchFamily="34" charset="0"/>
              </a:rPr>
              <a:t/>
            </a:r>
            <a:br>
              <a:rPr lang="en-PH" dirty="0" smtClean="0">
                <a:effectLst>
                  <a:glow rad="228600">
                    <a:schemeClr val="accent3">
                      <a:satMod val="175000"/>
                      <a:alpha val="40000"/>
                    </a:schemeClr>
                  </a:glow>
                </a:effectLst>
                <a:latin typeface="Arial Black" pitchFamily="34" charset="0"/>
              </a:rPr>
            </a:br>
            <a:r>
              <a:rPr lang="en-PH" dirty="0" smtClean="0">
                <a:effectLst>
                  <a:glow rad="228600">
                    <a:schemeClr val="accent3">
                      <a:satMod val="175000"/>
                      <a:alpha val="40000"/>
                    </a:schemeClr>
                  </a:glow>
                </a:effectLst>
                <a:latin typeface="Arial Black" pitchFamily="34" charset="0"/>
              </a:rPr>
              <a:t>ASSIGNMENT</a:t>
            </a:r>
            <a:br>
              <a:rPr lang="en-PH" dirty="0" smtClean="0">
                <a:effectLst>
                  <a:glow rad="228600">
                    <a:schemeClr val="accent3">
                      <a:satMod val="175000"/>
                      <a:alpha val="40000"/>
                    </a:schemeClr>
                  </a:glow>
                </a:effectLst>
                <a:latin typeface="Arial Black" pitchFamily="34" charset="0"/>
              </a:rPr>
            </a:br>
            <a:r>
              <a:rPr lang="en-PH" dirty="0" smtClean="0">
                <a:effectLst>
                  <a:glow rad="228600">
                    <a:schemeClr val="accent3">
                      <a:satMod val="175000"/>
                      <a:alpha val="40000"/>
                    </a:schemeClr>
                  </a:glow>
                </a:effectLst>
                <a:latin typeface="Arial Black" pitchFamily="34" charset="0"/>
              </a:rPr>
              <a:t/>
            </a:r>
            <a:br>
              <a:rPr lang="en-PH" dirty="0" smtClean="0">
                <a:effectLst>
                  <a:glow rad="228600">
                    <a:schemeClr val="accent3">
                      <a:satMod val="175000"/>
                      <a:alpha val="40000"/>
                    </a:schemeClr>
                  </a:glow>
                </a:effectLst>
                <a:latin typeface="Arial Black" pitchFamily="34" charset="0"/>
              </a:rPr>
            </a:br>
            <a:r>
              <a:rPr lang="en-PH" dirty="0" smtClean="0">
                <a:effectLst>
                  <a:glow rad="228600">
                    <a:schemeClr val="accent3">
                      <a:satMod val="175000"/>
                      <a:alpha val="40000"/>
                    </a:schemeClr>
                  </a:glow>
                </a:effectLst>
                <a:latin typeface="Arial Black" pitchFamily="34" charset="0"/>
              </a:rPr>
              <a:t>Explain:</a:t>
            </a:r>
            <a:br>
              <a:rPr lang="en-PH" dirty="0" smtClean="0">
                <a:effectLst>
                  <a:glow rad="228600">
                    <a:schemeClr val="accent3">
                      <a:satMod val="175000"/>
                      <a:alpha val="40000"/>
                    </a:schemeClr>
                  </a:glow>
                </a:effectLst>
                <a:latin typeface="Arial Black" pitchFamily="34" charset="0"/>
              </a:rPr>
            </a:br>
            <a:r>
              <a:rPr lang="en-PH" dirty="0" smtClean="0">
                <a:effectLst>
                  <a:glow rad="228600">
                    <a:schemeClr val="accent3">
                      <a:satMod val="175000"/>
                      <a:alpha val="40000"/>
                    </a:schemeClr>
                  </a:glow>
                </a:effectLst>
                <a:latin typeface="Arial Black" pitchFamily="34" charset="0"/>
              </a:rPr>
              <a:t/>
            </a:r>
            <a:br>
              <a:rPr lang="en-PH" dirty="0" smtClean="0">
                <a:effectLst>
                  <a:glow rad="228600">
                    <a:schemeClr val="accent3">
                      <a:satMod val="175000"/>
                      <a:alpha val="40000"/>
                    </a:schemeClr>
                  </a:glow>
                </a:effectLst>
                <a:latin typeface="Arial Black" pitchFamily="34" charset="0"/>
              </a:rPr>
            </a:br>
            <a:r>
              <a:rPr lang="en-PH" dirty="0" smtClean="0">
                <a:effectLst>
                  <a:glow rad="228600">
                    <a:schemeClr val="accent3">
                      <a:satMod val="175000"/>
                      <a:alpha val="40000"/>
                    </a:schemeClr>
                  </a:glow>
                </a:effectLst>
                <a:latin typeface="Arial Black" pitchFamily="34" charset="0"/>
              </a:rPr>
              <a:t>What is the basis of scientists in dividing the Earth’s lithosphere into several plates?</a:t>
            </a:r>
            <a:br>
              <a:rPr lang="en-PH" dirty="0" smtClean="0">
                <a:effectLst>
                  <a:glow rad="228600">
                    <a:schemeClr val="accent3">
                      <a:satMod val="175000"/>
                      <a:alpha val="40000"/>
                    </a:schemeClr>
                  </a:glow>
                </a:effectLst>
                <a:latin typeface="Arial Black" pitchFamily="34" charset="0"/>
              </a:rPr>
            </a:br>
            <a:r>
              <a:rPr lang="en-US" dirty="0" smtClean="0">
                <a:effectLst>
                  <a:glow rad="228600">
                    <a:schemeClr val="accent3">
                      <a:satMod val="175000"/>
                      <a:alpha val="40000"/>
                    </a:schemeClr>
                  </a:glow>
                </a:effectLst>
                <a:latin typeface="Arial Black" pitchFamily="34" charset="0"/>
              </a:rPr>
              <a:t/>
            </a:r>
            <a:br>
              <a:rPr lang="en-US" dirty="0" smtClean="0">
                <a:effectLst>
                  <a:glow rad="228600">
                    <a:schemeClr val="accent3">
                      <a:satMod val="175000"/>
                      <a:alpha val="40000"/>
                    </a:schemeClr>
                  </a:glow>
                </a:effectLst>
                <a:latin typeface="Arial Black" pitchFamily="34" charset="0"/>
              </a:rPr>
            </a:br>
            <a:endParaRPr lang="en-US" dirty="0">
              <a:effectLst>
                <a:glow rad="228600">
                  <a:schemeClr val="accent3">
                    <a:satMod val="175000"/>
                    <a:alpha val="40000"/>
                  </a:schemeClr>
                </a:glow>
              </a:effectLst>
              <a:latin typeface="Arial Black" pitchFamily="34" charset="0"/>
            </a:endParaRPr>
          </a:p>
        </p:txBody>
      </p:sp>
      <p:graphicFrame>
        <p:nvGraphicFramePr>
          <p:cNvPr id="4" name="Table 3"/>
          <p:cNvGraphicFramePr>
            <a:graphicFrameLocks noGrp="1"/>
          </p:cNvGraphicFramePr>
          <p:nvPr/>
        </p:nvGraphicFramePr>
        <p:xfrm>
          <a:off x="228600" y="5791200"/>
          <a:ext cx="8686800" cy="609600"/>
        </p:xfrm>
        <a:graphic>
          <a:graphicData uri="http://schemas.openxmlformats.org/drawingml/2006/table">
            <a:tbl>
              <a:tblPr/>
              <a:tblGrid>
                <a:gridCol w="8686800"/>
              </a:tblGrid>
              <a:tr h="0">
                <a:tc>
                  <a:txBody>
                    <a:bodyPr/>
                    <a:lstStyle/>
                    <a:p>
                      <a:pPr marL="61595" marR="0" algn="l">
                        <a:spcBef>
                          <a:spcPts val="0"/>
                        </a:spcBef>
                        <a:spcAft>
                          <a:spcPts val="0"/>
                        </a:spcAft>
                      </a:pPr>
                      <a:r>
                        <a:rPr lang="en-PH" sz="2000" b="1" dirty="0">
                          <a:latin typeface="Arial"/>
                          <a:ea typeface="Calibri"/>
                          <a:cs typeface="Times New Roman"/>
                        </a:rPr>
                        <a:t>(Reference:</a:t>
                      </a:r>
                      <a:endParaRPr lang="en-US" sz="2000" b="1" dirty="0">
                        <a:latin typeface="Calibri"/>
                        <a:ea typeface="Calibri"/>
                        <a:cs typeface="Times New Roman"/>
                      </a:endParaRPr>
                    </a:p>
                    <a:p>
                      <a:pPr marL="61595" marR="0" algn="l">
                        <a:spcBef>
                          <a:spcPts val="0"/>
                        </a:spcBef>
                        <a:spcAft>
                          <a:spcPts val="0"/>
                        </a:spcAft>
                      </a:pPr>
                      <a:r>
                        <a:rPr lang="en-PH" sz="2000" b="1" dirty="0">
                          <a:latin typeface="Arial"/>
                          <a:ea typeface="Calibri"/>
                          <a:cs typeface="Times New Roman"/>
                        </a:rPr>
                        <a:t>Grade 10 Learners’ Material – Unit 1: Earth and Space)</a:t>
                      </a:r>
                      <a:endParaRPr lang="en-US" sz="2000" b="1" dirty="0">
                        <a:latin typeface="Calibri"/>
                        <a:ea typeface="Calibri"/>
                        <a:cs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6400800"/>
          </a:xfrm>
        </p:spPr>
        <p:txBody>
          <a:bodyPr>
            <a:normAutofit fontScale="92500" lnSpcReduction="20000"/>
          </a:bodyPr>
          <a:lstStyle/>
          <a:p>
            <a:pPr>
              <a:buNone/>
            </a:pPr>
            <a:r>
              <a:rPr lang="en-PH" u="sng" dirty="0" smtClean="0"/>
              <a:t>Skill</a:t>
            </a:r>
            <a:endParaRPr lang="en-US" dirty="0" smtClean="0"/>
          </a:p>
          <a:p>
            <a:pPr>
              <a:buNone/>
            </a:pPr>
            <a:r>
              <a:rPr lang="en-PH" b="1" dirty="0" smtClean="0"/>
              <a:t>(25% Collaborative Activity Performance): _____</a:t>
            </a:r>
            <a:endParaRPr lang="en-US" dirty="0" smtClean="0"/>
          </a:p>
          <a:p>
            <a:pPr lvl="0"/>
            <a:r>
              <a:rPr lang="en-PH" dirty="0" smtClean="0"/>
              <a:t>Meta-Fun (5%) = ______</a:t>
            </a:r>
            <a:endParaRPr lang="en-US" dirty="0" smtClean="0"/>
          </a:p>
          <a:p>
            <a:pPr lvl="0"/>
            <a:r>
              <a:rPr lang="en-PH" dirty="0" smtClean="0"/>
              <a:t>Act-It-Out (5%) = ______</a:t>
            </a:r>
            <a:endParaRPr lang="en-US" dirty="0" smtClean="0"/>
          </a:p>
          <a:p>
            <a:pPr lvl="0"/>
            <a:r>
              <a:rPr lang="en-PH" dirty="0" smtClean="0"/>
              <a:t>Let’s Mark the Boundaries (15%) = ______</a:t>
            </a:r>
            <a:endParaRPr lang="en-US" dirty="0" smtClean="0"/>
          </a:p>
          <a:p>
            <a:pPr>
              <a:buNone/>
            </a:pPr>
            <a:r>
              <a:rPr lang="en-PH" dirty="0" smtClean="0"/>
              <a:t> </a:t>
            </a:r>
            <a:endParaRPr lang="en-US" sz="1900" dirty="0" smtClean="0"/>
          </a:p>
          <a:p>
            <a:pPr>
              <a:buNone/>
            </a:pPr>
            <a:r>
              <a:rPr lang="en-PH" u="sng" dirty="0" smtClean="0"/>
              <a:t>Knowledge and Understanding</a:t>
            </a:r>
            <a:r>
              <a:rPr lang="en-PH" dirty="0" smtClean="0"/>
              <a:t> </a:t>
            </a:r>
            <a:endParaRPr lang="en-US" dirty="0" smtClean="0"/>
          </a:p>
          <a:p>
            <a:pPr>
              <a:buNone/>
            </a:pPr>
            <a:r>
              <a:rPr lang="en-PH" b="1" dirty="0" smtClean="0"/>
              <a:t>(25% Written Laboratory Report): ______</a:t>
            </a:r>
            <a:endParaRPr lang="en-US" dirty="0" smtClean="0"/>
          </a:p>
          <a:p>
            <a:pPr>
              <a:buNone/>
            </a:pPr>
            <a:endParaRPr lang="en-US" dirty="0" smtClean="0"/>
          </a:p>
          <a:p>
            <a:pPr>
              <a:buNone/>
            </a:pPr>
            <a:r>
              <a:rPr lang="en-PH" u="sng" dirty="0" smtClean="0"/>
              <a:t>Transfer of Understanding</a:t>
            </a:r>
            <a:endParaRPr lang="en-US" dirty="0" smtClean="0"/>
          </a:p>
          <a:p>
            <a:pPr>
              <a:buNone/>
            </a:pPr>
            <a:r>
              <a:rPr lang="en-PH" b="1" dirty="0" smtClean="0"/>
              <a:t>(50% Product/Performance Task): ______</a:t>
            </a:r>
          </a:p>
          <a:p>
            <a:pPr algn="r">
              <a:buNone/>
            </a:pPr>
            <a:endParaRPr lang="en-PH" b="1" dirty="0" smtClean="0"/>
          </a:p>
          <a:p>
            <a:pPr algn="r">
              <a:buNone/>
            </a:pPr>
            <a:r>
              <a:rPr lang="en-PH" b="1" dirty="0" smtClean="0"/>
              <a:t>YOUR SCORE: _______</a:t>
            </a:r>
            <a:endParaRPr lang="en-US" dirty="0" smtClean="0"/>
          </a:p>
          <a:p>
            <a:endParaRPr lang="en-US" dirty="0"/>
          </a:p>
        </p:txBody>
      </p:sp>
      <p:sp>
        <p:nvSpPr>
          <p:cNvPr id="4" name="TextBox 3"/>
          <p:cNvSpPr txBox="1"/>
          <p:nvPr/>
        </p:nvSpPr>
        <p:spPr>
          <a:xfrm>
            <a:off x="3124200" y="152400"/>
            <a:ext cx="2895600" cy="461665"/>
          </a:xfrm>
          <a:prstGeom prst="rect">
            <a:avLst/>
          </a:prstGeom>
          <a:noFill/>
        </p:spPr>
        <p:txBody>
          <a:bodyPr wrap="square" rtlCol="0">
            <a:spAutoFit/>
          </a:bodyPr>
          <a:lstStyle/>
          <a:p>
            <a:pPr algn="ctr"/>
            <a:r>
              <a:rPr lang="en-US" sz="2400" b="1" u="sng" dirty="0" smtClean="0"/>
              <a:t>SCORE SHEET</a:t>
            </a:r>
            <a:endParaRPr lang="en-US" sz="24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8" name="Picture 34" descr="Kaugnay na larawan"/>
          <p:cNvPicPr>
            <a:picLocks noChangeAspect="1" noChangeArrowheads="1"/>
          </p:cNvPicPr>
          <p:nvPr/>
        </p:nvPicPr>
        <p:blipFill>
          <a:blip r:embed="rId2" cstate="print"/>
          <a:srcRect/>
          <a:stretch>
            <a:fillRect/>
          </a:stretch>
        </p:blipFill>
        <p:spPr bwMode="auto">
          <a:xfrm>
            <a:off x="2819401" y="5334000"/>
            <a:ext cx="1066800" cy="1066801"/>
          </a:xfrm>
          <a:prstGeom prst="rect">
            <a:avLst/>
          </a:prstGeom>
          <a:noFill/>
        </p:spPr>
      </p:pic>
      <p:sp>
        <p:nvSpPr>
          <p:cNvPr id="69" name="TextBox 68"/>
          <p:cNvSpPr txBox="1"/>
          <p:nvPr/>
        </p:nvSpPr>
        <p:spPr>
          <a:xfrm>
            <a:off x="2743200" y="4495800"/>
            <a:ext cx="1676400" cy="707886"/>
          </a:xfrm>
          <a:prstGeom prst="rect">
            <a:avLst/>
          </a:prstGeom>
          <a:solidFill>
            <a:schemeClr val="accent3">
              <a:lumMod val="40000"/>
              <a:lumOff val="60000"/>
            </a:schemeClr>
          </a:solidFill>
        </p:spPr>
        <p:txBody>
          <a:bodyPr wrap="square" rtlCol="0">
            <a:spAutoFit/>
          </a:bodyPr>
          <a:lstStyle/>
          <a:p>
            <a:pPr algn="ctr"/>
            <a:r>
              <a:rPr lang="en-PH" sz="2000" b="1" dirty="0" smtClean="0"/>
              <a:t>Information dissemination</a:t>
            </a:r>
            <a:endParaRPr lang="en-US" sz="2000" b="1" dirty="0">
              <a:latin typeface="Arial Black" pitchFamily="34" charset="0"/>
            </a:endParaRPr>
          </a:p>
        </p:txBody>
      </p:sp>
      <p:sp>
        <p:nvSpPr>
          <p:cNvPr id="66" name="TextBox 65"/>
          <p:cNvSpPr txBox="1"/>
          <p:nvPr/>
        </p:nvSpPr>
        <p:spPr>
          <a:xfrm>
            <a:off x="1752600" y="5257800"/>
            <a:ext cx="1143000" cy="400110"/>
          </a:xfrm>
          <a:prstGeom prst="rect">
            <a:avLst/>
          </a:prstGeom>
          <a:solidFill>
            <a:schemeClr val="accent4">
              <a:lumMod val="40000"/>
              <a:lumOff val="60000"/>
            </a:schemeClr>
          </a:solidFill>
        </p:spPr>
        <p:txBody>
          <a:bodyPr wrap="square" rtlCol="0">
            <a:spAutoFit/>
          </a:bodyPr>
          <a:lstStyle/>
          <a:p>
            <a:pPr algn="ctr"/>
            <a:r>
              <a:rPr lang="en-PH" sz="2000" b="1" dirty="0" smtClean="0"/>
              <a:t>planning</a:t>
            </a:r>
            <a:endParaRPr lang="en-US" sz="2000" b="1" dirty="0">
              <a:latin typeface="Arial Black" pitchFamily="34" charset="0"/>
            </a:endParaRPr>
          </a:p>
        </p:txBody>
      </p:sp>
      <p:sp>
        <p:nvSpPr>
          <p:cNvPr id="63" name="TextBox 62"/>
          <p:cNvSpPr txBox="1"/>
          <p:nvPr/>
        </p:nvSpPr>
        <p:spPr>
          <a:xfrm>
            <a:off x="228600" y="5105400"/>
            <a:ext cx="1447800" cy="707886"/>
          </a:xfrm>
          <a:prstGeom prst="rect">
            <a:avLst/>
          </a:prstGeom>
          <a:solidFill>
            <a:schemeClr val="accent2">
              <a:lumMod val="40000"/>
              <a:lumOff val="60000"/>
            </a:schemeClr>
          </a:solidFill>
        </p:spPr>
        <p:txBody>
          <a:bodyPr wrap="square" rtlCol="0">
            <a:spAutoFit/>
          </a:bodyPr>
          <a:lstStyle/>
          <a:p>
            <a:pPr algn="ctr"/>
            <a:r>
              <a:rPr lang="en-PH" sz="2000" b="1" dirty="0" smtClean="0"/>
              <a:t>early detection</a:t>
            </a:r>
            <a:endParaRPr lang="en-US" sz="2000" b="1" dirty="0">
              <a:latin typeface="Arial Black" pitchFamily="34" charset="0"/>
            </a:endParaRPr>
          </a:p>
        </p:txBody>
      </p:sp>
      <p:sp>
        <p:nvSpPr>
          <p:cNvPr id="57" name="TextBox 56"/>
          <p:cNvSpPr txBox="1"/>
          <p:nvPr/>
        </p:nvSpPr>
        <p:spPr>
          <a:xfrm>
            <a:off x="609600" y="3429000"/>
            <a:ext cx="1981200" cy="1015663"/>
          </a:xfrm>
          <a:prstGeom prst="rect">
            <a:avLst/>
          </a:prstGeom>
          <a:solidFill>
            <a:schemeClr val="accent1">
              <a:lumMod val="20000"/>
              <a:lumOff val="80000"/>
            </a:schemeClr>
          </a:solidFill>
        </p:spPr>
        <p:txBody>
          <a:bodyPr wrap="square" rtlCol="0">
            <a:spAutoFit/>
          </a:bodyPr>
          <a:lstStyle/>
          <a:p>
            <a:pPr algn="ctr"/>
            <a:r>
              <a:rPr lang="en-PH" sz="2000" b="1" dirty="0" smtClean="0"/>
              <a:t>considered in DISASTER PREPAREDNESS </a:t>
            </a:r>
            <a:endParaRPr lang="en-US" sz="2000" b="1" dirty="0">
              <a:latin typeface="Arial Black" pitchFamily="34" charset="0"/>
            </a:endParaRPr>
          </a:p>
        </p:txBody>
      </p:sp>
      <p:sp>
        <p:nvSpPr>
          <p:cNvPr id="51" name="TextBox 50"/>
          <p:cNvSpPr txBox="1"/>
          <p:nvPr/>
        </p:nvSpPr>
        <p:spPr>
          <a:xfrm>
            <a:off x="4114800" y="5867400"/>
            <a:ext cx="3429000" cy="646331"/>
          </a:xfrm>
          <a:prstGeom prst="rect">
            <a:avLst/>
          </a:prstGeom>
          <a:solidFill>
            <a:srgbClr val="99FF99"/>
          </a:solidFill>
        </p:spPr>
        <p:txBody>
          <a:bodyPr wrap="square" rtlCol="0">
            <a:spAutoFit/>
          </a:bodyPr>
          <a:lstStyle/>
          <a:p>
            <a:pPr algn="ctr"/>
            <a:r>
              <a:rPr lang="en-US" dirty="0" smtClean="0">
                <a:latin typeface="Arial Black" pitchFamily="34" charset="0"/>
              </a:rPr>
              <a:t>radioactive decay of elements</a:t>
            </a:r>
            <a:endParaRPr lang="en-US" dirty="0">
              <a:latin typeface="Arial Black" pitchFamily="34" charset="0"/>
            </a:endParaRPr>
          </a:p>
        </p:txBody>
      </p:sp>
      <p:sp>
        <p:nvSpPr>
          <p:cNvPr id="30" name="TextBox 29"/>
          <p:cNvSpPr txBox="1"/>
          <p:nvPr/>
        </p:nvSpPr>
        <p:spPr>
          <a:xfrm>
            <a:off x="4876800" y="4495800"/>
            <a:ext cx="1905000" cy="1015663"/>
          </a:xfrm>
          <a:prstGeom prst="rect">
            <a:avLst/>
          </a:prstGeom>
          <a:solidFill>
            <a:schemeClr val="accent6">
              <a:lumMod val="40000"/>
              <a:lumOff val="60000"/>
            </a:schemeClr>
          </a:solidFill>
        </p:spPr>
        <p:txBody>
          <a:bodyPr wrap="square" rtlCol="0">
            <a:spAutoFit/>
          </a:bodyPr>
          <a:lstStyle/>
          <a:p>
            <a:pPr algn="ctr"/>
            <a:r>
              <a:rPr lang="en-PH" sz="2000" b="1" dirty="0"/>
              <a:t>not randomly distributed on the Earth</a:t>
            </a:r>
            <a:endParaRPr lang="en-US" sz="2000" b="1" dirty="0">
              <a:latin typeface="Arial Black" pitchFamily="34" charset="0"/>
            </a:endParaRPr>
          </a:p>
        </p:txBody>
      </p:sp>
      <p:pic>
        <p:nvPicPr>
          <p:cNvPr id="16400" name="Picture 16" descr="Kaugnay na larawan"/>
          <p:cNvPicPr>
            <a:picLocks noChangeAspect="1" noChangeArrowheads="1"/>
          </p:cNvPicPr>
          <p:nvPr/>
        </p:nvPicPr>
        <p:blipFill>
          <a:blip r:embed="rId3" cstate="print"/>
          <a:srcRect/>
          <a:stretch>
            <a:fillRect/>
          </a:stretch>
        </p:blipFill>
        <p:spPr bwMode="auto">
          <a:xfrm>
            <a:off x="3657600" y="3352800"/>
            <a:ext cx="1314865" cy="1209676"/>
          </a:xfrm>
          <a:prstGeom prst="ellipse">
            <a:avLst/>
          </a:prstGeom>
          <a:ln>
            <a:noFill/>
          </a:ln>
          <a:effectLst>
            <a:softEdge rad="112500"/>
          </a:effectLst>
        </p:spPr>
      </p:pic>
      <p:sp>
        <p:nvSpPr>
          <p:cNvPr id="21" name="TextBox 20"/>
          <p:cNvSpPr txBox="1"/>
          <p:nvPr/>
        </p:nvSpPr>
        <p:spPr>
          <a:xfrm>
            <a:off x="2743200" y="3200400"/>
            <a:ext cx="3200400" cy="1490186"/>
          </a:xfrm>
          <a:prstGeom prst="blockArc">
            <a:avLst>
              <a:gd name="adj1" fmla="val 11125573"/>
              <a:gd name="adj2" fmla="val 21174276"/>
              <a:gd name="adj3" fmla="val 30114"/>
            </a:avLst>
          </a:prstGeom>
          <a:noFill/>
        </p:spPr>
        <p:txBody>
          <a:bodyPr wrap="square" rtlCol="0">
            <a:spAutoFit/>
          </a:bodyPr>
          <a:lstStyle/>
          <a:p>
            <a:pPr algn="ctr"/>
            <a:r>
              <a:rPr lang="en-US" dirty="0" smtClean="0">
                <a:effectLst>
                  <a:glow rad="228600">
                    <a:schemeClr val="bg1">
                      <a:alpha val="40000"/>
                    </a:schemeClr>
                  </a:glow>
                </a:effectLst>
                <a:latin typeface="Arial Black" pitchFamily="34" charset="0"/>
              </a:rPr>
              <a:t>concentrated along PLATE BOUNDARIES</a:t>
            </a:r>
            <a:endParaRPr lang="en-US" dirty="0">
              <a:effectLst>
                <a:glow rad="228600">
                  <a:schemeClr val="bg1">
                    <a:alpha val="40000"/>
                  </a:schemeClr>
                </a:glow>
              </a:effectLst>
              <a:latin typeface="Arial Black" pitchFamily="34" charset="0"/>
            </a:endParaRPr>
          </a:p>
        </p:txBody>
      </p:sp>
      <p:sp>
        <p:nvSpPr>
          <p:cNvPr id="2" name="Title 1"/>
          <p:cNvSpPr>
            <a:spLocks noGrp="1"/>
          </p:cNvSpPr>
          <p:nvPr>
            <p:ph type="title"/>
          </p:nvPr>
        </p:nvSpPr>
        <p:spPr>
          <a:xfrm>
            <a:off x="457200" y="0"/>
            <a:ext cx="8229600" cy="762000"/>
          </a:xfrm>
        </p:spPr>
        <p:txBody>
          <a:bodyPr/>
          <a:lstStyle/>
          <a:p>
            <a:r>
              <a:rPr lang="en-US" dirty="0" smtClean="0">
                <a:effectLst>
                  <a:glow rad="63500">
                    <a:schemeClr val="accent3">
                      <a:satMod val="175000"/>
                      <a:alpha val="40000"/>
                    </a:schemeClr>
                  </a:glow>
                </a:effectLst>
                <a:latin typeface="Arial Black" pitchFamily="34" charset="0"/>
              </a:rPr>
              <a:t>LESSON OVERVIEW</a:t>
            </a:r>
            <a:endParaRPr lang="en-US" dirty="0">
              <a:effectLst>
                <a:glow rad="63500">
                  <a:schemeClr val="accent3">
                    <a:satMod val="175000"/>
                    <a:alpha val="40000"/>
                  </a:schemeClr>
                </a:glow>
              </a:effectLst>
              <a:latin typeface="Arial Black" pitchFamily="34" charset="0"/>
            </a:endParaRPr>
          </a:p>
        </p:txBody>
      </p:sp>
      <p:pic>
        <p:nvPicPr>
          <p:cNvPr id="16386" name="Picture 2" descr="Resulta ng larawan para sa volcano clipart"/>
          <p:cNvPicPr>
            <a:picLocks noChangeAspect="1" noChangeArrowheads="1"/>
          </p:cNvPicPr>
          <p:nvPr/>
        </p:nvPicPr>
        <p:blipFill>
          <a:blip r:embed="rId4" cstate="print"/>
          <a:srcRect/>
          <a:stretch>
            <a:fillRect/>
          </a:stretch>
        </p:blipFill>
        <p:spPr bwMode="auto">
          <a:xfrm>
            <a:off x="609600" y="990600"/>
            <a:ext cx="1490626" cy="1066800"/>
          </a:xfrm>
          <a:prstGeom prst="rect">
            <a:avLst/>
          </a:prstGeom>
          <a:noFill/>
        </p:spPr>
      </p:pic>
      <p:sp>
        <p:nvSpPr>
          <p:cNvPr id="5" name="TextBox 4"/>
          <p:cNvSpPr txBox="1"/>
          <p:nvPr/>
        </p:nvSpPr>
        <p:spPr>
          <a:xfrm>
            <a:off x="381000" y="1981200"/>
            <a:ext cx="1981200" cy="369332"/>
          </a:xfrm>
          <a:prstGeom prst="rect">
            <a:avLst/>
          </a:prstGeom>
          <a:solidFill>
            <a:srgbClr val="99FF99"/>
          </a:solidFill>
        </p:spPr>
        <p:txBody>
          <a:bodyPr wrap="square" rtlCol="0">
            <a:spAutoFit/>
          </a:bodyPr>
          <a:lstStyle/>
          <a:p>
            <a:pPr algn="ctr"/>
            <a:r>
              <a:rPr lang="en-US" dirty="0" smtClean="0">
                <a:latin typeface="Arial Black" pitchFamily="34" charset="0"/>
              </a:rPr>
              <a:t>Volcanoes</a:t>
            </a:r>
            <a:endParaRPr lang="en-US" dirty="0">
              <a:latin typeface="Arial Black" pitchFamily="34" charset="0"/>
            </a:endParaRPr>
          </a:p>
        </p:txBody>
      </p:sp>
      <p:pic>
        <p:nvPicPr>
          <p:cNvPr id="16390" name="Picture 6" descr="Resulta ng larawan para sa earthquake clipart"/>
          <p:cNvPicPr>
            <a:picLocks noChangeAspect="1" noChangeArrowheads="1"/>
          </p:cNvPicPr>
          <p:nvPr/>
        </p:nvPicPr>
        <p:blipFill>
          <a:blip r:embed="rId5" cstate="print"/>
          <a:srcRect/>
          <a:stretch>
            <a:fillRect/>
          </a:stretch>
        </p:blipFill>
        <p:spPr bwMode="auto">
          <a:xfrm>
            <a:off x="3657600" y="838200"/>
            <a:ext cx="1195412" cy="1285876"/>
          </a:xfrm>
          <a:prstGeom prst="rect">
            <a:avLst/>
          </a:prstGeom>
          <a:noFill/>
        </p:spPr>
      </p:pic>
      <p:sp>
        <p:nvSpPr>
          <p:cNvPr id="8" name="TextBox 7"/>
          <p:cNvSpPr txBox="1"/>
          <p:nvPr/>
        </p:nvSpPr>
        <p:spPr>
          <a:xfrm>
            <a:off x="3429000" y="1981200"/>
            <a:ext cx="1981200" cy="646331"/>
          </a:xfrm>
          <a:prstGeom prst="rect">
            <a:avLst/>
          </a:prstGeom>
          <a:solidFill>
            <a:srgbClr val="99FF99"/>
          </a:solidFill>
        </p:spPr>
        <p:txBody>
          <a:bodyPr wrap="square" rtlCol="0">
            <a:spAutoFit/>
          </a:bodyPr>
          <a:lstStyle/>
          <a:p>
            <a:pPr algn="ctr"/>
            <a:r>
              <a:rPr lang="en-US" dirty="0" smtClean="0">
                <a:latin typeface="Arial Black" pitchFamily="34" charset="0"/>
              </a:rPr>
              <a:t>Earthquake Epicenters</a:t>
            </a:r>
            <a:endParaRPr lang="en-US" dirty="0">
              <a:latin typeface="Arial Black" pitchFamily="34" charset="0"/>
            </a:endParaRPr>
          </a:p>
        </p:txBody>
      </p:sp>
      <p:sp>
        <p:nvSpPr>
          <p:cNvPr id="16392" name="AutoShape 8" descr="Resulta ng larawan para sa mountain range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4" name="AutoShape 10" descr="Resulta ng larawan para sa mountain range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6" name="Picture 12" descr="Resulta ng larawan para sa mountain ranges clipart"/>
          <p:cNvPicPr>
            <a:picLocks noChangeAspect="1" noChangeArrowheads="1"/>
          </p:cNvPicPr>
          <p:nvPr/>
        </p:nvPicPr>
        <p:blipFill>
          <a:blip r:embed="rId6" cstate="print"/>
          <a:srcRect/>
          <a:stretch>
            <a:fillRect/>
          </a:stretch>
        </p:blipFill>
        <p:spPr bwMode="auto">
          <a:xfrm>
            <a:off x="5867400" y="762000"/>
            <a:ext cx="2924175" cy="1219201"/>
          </a:xfrm>
          <a:prstGeom prst="rect">
            <a:avLst/>
          </a:prstGeom>
          <a:noFill/>
        </p:spPr>
      </p:pic>
      <p:sp>
        <p:nvSpPr>
          <p:cNvPr id="12" name="TextBox 11"/>
          <p:cNvSpPr txBox="1"/>
          <p:nvPr/>
        </p:nvSpPr>
        <p:spPr>
          <a:xfrm>
            <a:off x="6477000" y="1752600"/>
            <a:ext cx="1981200" cy="646331"/>
          </a:xfrm>
          <a:prstGeom prst="rect">
            <a:avLst/>
          </a:prstGeom>
          <a:solidFill>
            <a:srgbClr val="99FF99"/>
          </a:solidFill>
        </p:spPr>
        <p:txBody>
          <a:bodyPr wrap="square" rtlCol="0">
            <a:spAutoFit/>
          </a:bodyPr>
          <a:lstStyle/>
          <a:p>
            <a:pPr algn="ctr"/>
            <a:r>
              <a:rPr lang="en-US" dirty="0" smtClean="0">
                <a:latin typeface="Arial Black" pitchFamily="34" charset="0"/>
              </a:rPr>
              <a:t>Mountain Ranges/Belts</a:t>
            </a:r>
            <a:endParaRPr lang="en-US" dirty="0">
              <a:latin typeface="Arial Black" pitchFamily="34" charset="0"/>
            </a:endParaRPr>
          </a:p>
        </p:txBody>
      </p:sp>
      <p:cxnSp>
        <p:nvCxnSpPr>
          <p:cNvPr id="14" name="Straight Arrow Connector 13"/>
          <p:cNvCxnSpPr>
            <a:stCxn id="5" idx="2"/>
          </p:cNvCxnSpPr>
          <p:nvPr/>
        </p:nvCxnSpPr>
        <p:spPr>
          <a:xfrm>
            <a:off x="1371600" y="2350532"/>
            <a:ext cx="2514600" cy="84986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43400" y="2590800"/>
            <a:ext cx="0" cy="685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76800" y="2362200"/>
            <a:ext cx="2438400" cy="838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81600" y="3886200"/>
            <a:ext cx="685800" cy="685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91200" y="3581400"/>
            <a:ext cx="1524000"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15200" y="2562761"/>
            <a:ext cx="1447800" cy="1323439"/>
          </a:xfrm>
          <a:prstGeom prst="rect">
            <a:avLst/>
          </a:prstGeom>
          <a:solidFill>
            <a:schemeClr val="accent2">
              <a:lumMod val="20000"/>
              <a:lumOff val="80000"/>
            </a:schemeClr>
          </a:solidFill>
        </p:spPr>
        <p:txBody>
          <a:bodyPr wrap="square" rtlCol="0">
            <a:spAutoFit/>
          </a:bodyPr>
          <a:lstStyle/>
          <a:p>
            <a:pPr algn="ctr"/>
            <a:r>
              <a:rPr lang="en-PH" sz="2000" b="1" dirty="0"/>
              <a:t>found or situated at the same locations</a:t>
            </a:r>
            <a:endParaRPr lang="en-US" sz="2000" b="1" dirty="0">
              <a:latin typeface="Arial Black" pitchFamily="34" charset="0"/>
            </a:endParaRPr>
          </a:p>
        </p:txBody>
      </p:sp>
      <p:cxnSp>
        <p:nvCxnSpPr>
          <p:cNvPr id="33" name="Straight Arrow Connector 32"/>
          <p:cNvCxnSpPr/>
          <p:nvPr/>
        </p:nvCxnSpPr>
        <p:spPr>
          <a:xfrm>
            <a:off x="5638800" y="3810000"/>
            <a:ext cx="1295400" cy="609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934200" y="4038600"/>
            <a:ext cx="1981200" cy="1323439"/>
          </a:xfrm>
          <a:prstGeom prst="rect">
            <a:avLst/>
          </a:prstGeom>
          <a:solidFill>
            <a:schemeClr val="accent1">
              <a:lumMod val="40000"/>
              <a:lumOff val="60000"/>
            </a:schemeClr>
          </a:solidFill>
        </p:spPr>
        <p:txBody>
          <a:bodyPr wrap="square" rtlCol="0">
            <a:spAutoFit/>
          </a:bodyPr>
          <a:lstStyle/>
          <a:p>
            <a:pPr algn="ctr"/>
            <a:r>
              <a:rPr lang="en-PH" sz="2000" b="1" dirty="0" smtClean="0"/>
              <a:t>movement </a:t>
            </a:r>
            <a:r>
              <a:rPr lang="en-PH" sz="2000" b="1" dirty="0"/>
              <a:t>occurs due to the radiogenic heat of the Earth</a:t>
            </a:r>
            <a:endParaRPr lang="en-US" sz="2000" b="1" dirty="0">
              <a:latin typeface="Arial Black" pitchFamily="34" charset="0"/>
            </a:endParaRPr>
          </a:p>
        </p:txBody>
      </p:sp>
      <p:sp>
        <p:nvSpPr>
          <p:cNvPr id="16398" name="AutoShape 14" descr="Resulta ng larawan para sa plate boundary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02" name="Picture 18" descr="Resulta ng larawan para sa clustered plot"/>
          <p:cNvPicPr>
            <a:picLocks noChangeAspect="1" noChangeArrowheads="1"/>
          </p:cNvPicPr>
          <p:nvPr/>
        </p:nvPicPr>
        <p:blipFill>
          <a:blip r:embed="rId7" cstate="print">
            <a:clrChange>
              <a:clrFrom>
                <a:srgbClr val="FFFFFF"/>
              </a:clrFrom>
              <a:clrTo>
                <a:srgbClr val="FFFFFF">
                  <a:alpha val="0"/>
                </a:srgbClr>
              </a:clrTo>
            </a:clrChange>
          </a:blip>
          <a:srcRect l="20833" t="12500" b="20833"/>
          <a:stretch>
            <a:fillRect/>
          </a:stretch>
        </p:blipFill>
        <p:spPr bwMode="auto">
          <a:xfrm rot="1246068">
            <a:off x="4371974" y="5029200"/>
            <a:ext cx="904875" cy="762000"/>
          </a:xfrm>
          <a:prstGeom prst="rect">
            <a:avLst/>
          </a:prstGeom>
          <a:noFill/>
        </p:spPr>
      </p:pic>
      <p:pic>
        <p:nvPicPr>
          <p:cNvPr id="40" name="Picture 18" descr="Resulta ng larawan para sa clustered plot"/>
          <p:cNvPicPr>
            <a:picLocks noChangeAspect="1" noChangeArrowheads="1"/>
          </p:cNvPicPr>
          <p:nvPr/>
        </p:nvPicPr>
        <p:blipFill>
          <a:blip r:embed="rId7" cstate="print">
            <a:clrChange>
              <a:clrFrom>
                <a:srgbClr val="FFFFFF"/>
              </a:clrFrom>
              <a:clrTo>
                <a:srgbClr val="FFFFFF">
                  <a:alpha val="0"/>
                </a:srgbClr>
              </a:clrTo>
            </a:clrChange>
          </a:blip>
          <a:srcRect l="20833" t="12500" b="20833"/>
          <a:stretch>
            <a:fillRect/>
          </a:stretch>
        </p:blipFill>
        <p:spPr bwMode="auto">
          <a:xfrm rot="20745718">
            <a:off x="6420371" y="2481689"/>
            <a:ext cx="1085850" cy="914400"/>
          </a:xfrm>
          <a:prstGeom prst="rect">
            <a:avLst/>
          </a:prstGeom>
          <a:noFill/>
        </p:spPr>
      </p:pic>
      <p:sp>
        <p:nvSpPr>
          <p:cNvPr id="16404" name="AutoShape 20" descr="Resulta ng larawan para sa radiogenic heat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06" name="AutoShape 22" descr="Resulta ng larawan para sa radiogenic heat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08" name="AutoShape 24" descr="Resulta ng larawan para sa radiogenic heat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10" name="Picture 26" descr="Kaugnay na larawan"/>
          <p:cNvPicPr>
            <a:picLocks noChangeAspect="1" noChangeArrowheads="1"/>
          </p:cNvPicPr>
          <p:nvPr/>
        </p:nvPicPr>
        <p:blipFill>
          <a:blip r:embed="rId8" cstate="print"/>
          <a:srcRect/>
          <a:stretch>
            <a:fillRect/>
          </a:stretch>
        </p:blipFill>
        <p:spPr bwMode="auto">
          <a:xfrm>
            <a:off x="6992470" y="5410200"/>
            <a:ext cx="2151530" cy="685800"/>
          </a:xfrm>
          <a:prstGeom prst="rect">
            <a:avLst/>
          </a:prstGeom>
          <a:noFill/>
        </p:spPr>
      </p:pic>
      <p:cxnSp>
        <p:nvCxnSpPr>
          <p:cNvPr id="49" name="Straight Arrow Connector 48"/>
          <p:cNvCxnSpPr/>
          <p:nvPr/>
        </p:nvCxnSpPr>
        <p:spPr>
          <a:xfrm flipH="1">
            <a:off x="6019800" y="5334000"/>
            <a:ext cx="1066800" cy="609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14400" y="2286000"/>
            <a:ext cx="0" cy="1295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066800" y="2362200"/>
            <a:ext cx="2590800" cy="11430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85800" y="4419600"/>
            <a:ext cx="304800" cy="762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447800" y="4343400"/>
            <a:ext cx="457200" cy="990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362200" y="4343400"/>
            <a:ext cx="457200" cy="5334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6412" name="AutoShape 28" descr="Resulta ng larawan para sa disaster preparednes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14" name="AutoShape 30" descr="Resulta ng larawan para sa disaster preparednes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16" name="AutoShape 32" descr="Resulta ng larawan para sa disaster preparedness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20" name="Picture 36" descr="Resulta ng larawan para sa disaster preparedness clipart"/>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1676400" y="5562600"/>
            <a:ext cx="990600" cy="943177"/>
          </a:xfrm>
          <a:prstGeom prst="rect">
            <a:avLst/>
          </a:prstGeom>
          <a:noFill/>
        </p:spPr>
      </p:pic>
      <p:pic>
        <p:nvPicPr>
          <p:cNvPr id="16422" name="Picture 38" descr="Resulta ng larawan para sa seismometer clipart"/>
          <p:cNvPicPr>
            <a:picLocks noChangeAspect="1" noChangeArrowheads="1"/>
          </p:cNvPicPr>
          <p:nvPr/>
        </p:nvPicPr>
        <p:blipFill>
          <a:blip r:embed="rId10" cstate="print"/>
          <a:srcRect/>
          <a:stretch>
            <a:fillRect/>
          </a:stretch>
        </p:blipFill>
        <p:spPr bwMode="auto">
          <a:xfrm>
            <a:off x="381000" y="5791200"/>
            <a:ext cx="1143000" cy="702635"/>
          </a:xfrm>
          <a:prstGeom prst="rect">
            <a:avLst/>
          </a:prstGeom>
          <a:noFill/>
        </p:spPr>
      </p:pic>
      <p:pic>
        <p:nvPicPr>
          <p:cNvPr id="16424" name="Picture 40" descr="Resulta ng larawan para sa MEGA PHONE CLIPART"/>
          <p:cNvPicPr>
            <a:picLocks noChangeAspect="1" noChangeArrowheads="1"/>
          </p:cNvPicPr>
          <p:nvPr/>
        </p:nvPicPr>
        <p:blipFill>
          <a:blip r:embed="rId11" cstate="print"/>
          <a:srcRect/>
          <a:stretch>
            <a:fillRect/>
          </a:stretch>
        </p:blipFill>
        <p:spPr bwMode="auto">
          <a:xfrm>
            <a:off x="2514600" y="4017646"/>
            <a:ext cx="762000" cy="582929"/>
          </a:xfrm>
          <a:prstGeom prst="rect">
            <a:avLst/>
          </a:prstGeom>
          <a:noFill/>
        </p:spPr>
      </p:pic>
      <p:sp>
        <p:nvSpPr>
          <p:cNvPr id="13314" name="AutoShape 2" descr="Resulta ng larawan para sa national disaster month 2017"/>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diamond(in)">
                                      <p:cBhvr>
                                        <p:cTn id="21" dur="1000"/>
                                        <p:tgtEl>
                                          <p:spTgt spid="52"/>
                                        </p:tgtEl>
                                      </p:cBhvr>
                                    </p:animEffect>
                                  </p:childTnLst>
                                </p:cTn>
                              </p:par>
                              <p:par>
                                <p:cTn id="22" presetID="8" presetClass="entr" presetSubtype="16"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diamond(in)">
                                      <p:cBhvr>
                                        <p:cTn id="24" dur="1000"/>
                                        <p:tgtEl>
                                          <p:spTgt spid="5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amond(in)">
                                      <p:cBhvr>
                                        <p:cTn id="27" dur="10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diamond(in)">
                                      <p:cBhvr>
                                        <p:cTn id="32" dur="1000"/>
                                        <p:tgtEl>
                                          <p:spTgt spid="69"/>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diamond(in)">
                                      <p:cBhvr>
                                        <p:cTn id="35" dur="1000"/>
                                        <p:tgtEl>
                                          <p:spTgt spid="66"/>
                                        </p:tgtEl>
                                      </p:cBhvr>
                                    </p:animEffect>
                                  </p:childTnLst>
                                </p:cTn>
                              </p:par>
                              <p:par>
                                <p:cTn id="36" presetID="8" presetClass="entr" presetSubtype="16"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diamond(in)">
                                      <p:cBhvr>
                                        <p:cTn id="38" dur="1000"/>
                                        <p:tgtEl>
                                          <p:spTgt spid="64"/>
                                        </p:tgtEl>
                                      </p:cBhvr>
                                    </p:animEffect>
                                  </p:childTnLst>
                                </p:cTn>
                              </p:par>
                              <p:par>
                                <p:cTn id="39" presetID="8" presetClass="entr" presetSubtype="16"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diamond(in)">
                                      <p:cBhvr>
                                        <p:cTn id="41" dur="1000"/>
                                        <p:tgtEl>
                                          <p:spTgt spid="67"/>
                                        </p:tgtEl>
                                      </p:cBhvr>
                                    </p:animEffect>
                                  </p:childTnLst>
                                </p:cTn>
                              </p:par>
                              <p:par>
                                <p:cTn id="42" presetID="8" presetClass="entr" presetSubtype="16"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diamond(in)">
                                      <p:cBhvr>
                                        <p:cTn id="44" dur="1000"/>
                                        <p:tgtEl>
                                          <p:spTgt spid="58"/>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diamond(in)">
                                      <p:cBhvr>
                                        <p:cTn id="47" dur="10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1000"/>
                                        <p:tgtEl>
                                          <p:spTgt spid="14"/>
                                        </p:tgtEl>
                                      </p:cBhvr>
                                    </p:animEffect>
                                  </p:childTnLst>
                                </p:cTn>
                              </p:par>
                              <p:par>
                                <p:cTn id="53" presetID="8" presetClass="entr" presetSubtype="16"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amond(in)">
                                      <p:cBhvr>
                                        <p:cTn id="55" dur="1000"/>
                                        <p:tgtEl>
                                          <p:spTgt spid="15"/>
                                        </p:tgtEl>
                                      </p:cBhvr>
                                    </p:animEffect>
                                  </p:childTnLst>
                                </p:cTn>
                              </p:par>
                              <p:par>
                                <p:cTn id="56" presetID="8" presetClass="entr" presetSubtype="16"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amond(in)">
                                      <p:cBhvr>
                                        <p:cTn id="58" dur="1000"/>
                                        <p:tgtEl>
                                          <p:spTgt spid="17"/>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amond(in)">
                                      <p:cBhvr>
                                        <p:cTn id="61" dur="10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amond(in)">
                                      <p:cBhvr>
                                        <p:cTn id="66" dur="1000"/>
                                        <p:tgtEl>
                                          <p:spTgt spid="24"/>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diamond(in)">
                                      <p:cBhvr>
                                        <p:cTn id="69" dur="10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amond(in)">
                                      <p:cBhvr>
                                        <p:cTn id="74" dur="1000"/>
                                        <p:tgtEl>
                                          <p:spTgt spid="26"/>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diamond(in)">
                                      <p:cBhvr>
                                        <p:cTn id="77" dur="10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ppt_x"/>
                                          </p:val>
                                        </p:tav>
                                        <p:tav tm="100000">
                                          <p:val>
                                            <p:strVal val="#ppt_x"/>
                                          </p:val>
                                        </p:tav>
                                      </p:tavLst>
                                    </p:anim>
                                    <p:anim calcmode="lin" valueType="num">
                                      <p:cBhvr additive="base">
                                        <p:cTn id="8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ppt_x"/>
                                          </p:val>
                                        </p:tav>
                                        <p:tav tm="100000">
                                          <p:val>
                                            <p:strVal val="#ppt_x"/>
                                          </p:val>
                                        </p:tav>
                                      </p:tavLst>
                                    </p:anim>
                                    <p:anim calcmode="lin" valueType="num">
                                      <p:cBhvr additive="base">
                                        <p:cTn id="9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additive="base">
                                        <p:cTn id="100" dur="3000" fill="hold"/>
                                        <p:tgtEl>
                                          <p:spTgt spid="51"/>
                                        </p:tgtEl>
                                        <p:attrNameLst>
                                          <p:attrName>ppt_x</p:attrName>
                                        </p:attrNameLst>
                                      </p:cBhvr>
                                      <p:tavLst>
                                        <p:tav tm="0">
                                          <p:val>
                                            <p:strVal val="#ppt_x"/>
                                          </p:val>
                                        </p:tav>
                                        <p:tav tm="100000">
                                          <p:val>
                                            <p:strVal val="#ppt_x"/>
                                          </p:val>
                                        </p:tav>
                                      </p:tavLst>
                                    </p:anim>
                                    <p:anim calcmode="lin" valueType="num">
                                      <p:cBhvr additive="base">
                                        <p:cTn id="101" dur="30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6" presetClass="emph" presetSubtype="0" fill="hold" nodeType="clickEffect">
                                  <p:stCondLst>
                                    <p:cond delay="0"/>
                                  </p:stCondLst>
                                  <p:childTnLst>
                                    <p:animScale>
                                      <p:cBhvr>
                                        <p:cTn id="105" dur="2000" fill="hold"/>
                                        <p:tgtEl>
                                          <p:spTgt spid="164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6" grpId="0" animBg="1"/>
      <p:bldP spid="63" grpId="0" animBg="1"/>
      <p:bldP spid="57" grpId="0" animBg="1"/>
      <p:bldP spid="51" grpId="0" animBg="1"/>
      <p:bldP spid="30" grpId="0" animBg="1"/>
      <p:bldP spid="21" grpId="0"/>
      <p:bldP spid="5" grpId="0" animBg="1"/>
      <p:bldP spid="8" grpId="0" animBg="1"/>
      <p:bldP spid="12" grpId="0" animBg="1"/>
      <p:bldP spid="31"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sulta ng larawan para sa national disaster month 2017"/>
          <p:cNvPicPr>
            <a:picLocks noChangeAspect="1" noChangeArrowheads="1"/>
          </p:cNvPicPr>
          <p:nvPr/>
        </p:nvPicPr>
        <p:blipFill>
          <a:blip r:embed="rId2" cstate="print"/>
          <a:srcRect l="8667" t="28333" r="9333" b="5000"/>
          <a:stretch>
            <a:fillRect/>
          </a:stretch>
        </p:blipFill>
        <p:spPr bwMode="auto">
          <a:xfrm>
            <a:off x="228600" y="381000"/>
            <a:ext cx="8669654" cy="2819400"/>
          </a:xfrm>
          <a:prstGeom prst="rect">
            <a:avLst/>
          </a:prstGeom>
          <a:ln>
            <a:noFill/>
          </a:ln>
          <a:effectLst>
            <a:softEdge rad="112500"/>
          </a:effectLst>
        </p:spPr>
      </p:pic>
      <p:pic>
        <p:nvPicPr>
          <p:cNvPr id="27650" name="Picture 2" descr="Kaugnay na larawan"/>
          <p:cNvPicPr>
            <a:picLocks noChangeAspect="1" noChangeArrowheads="1"/>
          </p:cNvPicPr>
          <p:nvPr/>
        </p:nvPicPr>
        <p:blipFill>
          <a:blip r:embed="rId3" cstate="print"/>
          <a:srcRect/>
          <a:stretch>
            <a:fillRect/>
          </a:stretch>
        </p:blipFill>
        <p:spPr bwMode="auto">
          <a:xfrm flipH="1">
            <a:off x="2362200" y="3124200"/>
            <a:ext cx="4038600" cy="3352800"/>
          </a:xfrm>
          <a:prstGeom prst="rect">
            <a:avLst/>
          </a:prstGeom>
          <a:ln>
            <a:noFill/>
          </a:ln>
          <a:effectLst>
            <a:softEdge rad="112500"/>
          </a:effectLst>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248400"/>
            <a:ext cx="9144000" cy="6096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Kaugnay na larawan"/>
          <p:cNvPicPr>
            <a:picLocks noChangeAspect="1" noChangeArrowheads="1"/>
          </p:cNvPicPr>
          <p:nvPr/>
        </p:nvPicPr>
        <p:blipFill>
          <a:blip r:embed="rId2" cstate="print"/>
          <a:srcRect/>
          <a:stretch>
            <a:fillRect/>
          </a:stretch>
        </p:blipFill>
        <p:spPr bwMode="auto">
          <a:xfrm rot="314057">
            <a:off x="63622" y="4558795"/>
            <a:ext cx="1447800" cy="1460963"/>
          </a:xfrm>
          <a:prstGeom prst="rect">
            <a:avLst/>
          </a:prstGeom>
          <a:noFill/>
        </p:spPr>
      </p:pic>
      <p:pic>
        <p:nvPicPr>
          <p:cNvPr id="17418" name="Picture 10" descr="Kaugnay na larawan"/>
          <p:cNvPicPr>
            <a:picLocks noChangeAspect="1" noChangeArrowheads="1"/>
          </p:cNvPicPr>
          <p:nvPr/>
        </p:nvPicPr>
        <p:blipFill>
          <a:blip r:embed="rId2" cstate="print"/>
          <a:srcRect/>
          <a:stretch>
            <a:fillRect/>
          </a:stretch>
        </p:blipFill>
        <p:spPr bwMode="auto">
          <a:xfrm>
            <a:off x="7239000" y="152400"/>
            <a:ext cx="914400" cy="922714"/>
          </a:xfrm>
          <a:prstGeom prst="rect">
            <a:avLst/>
          </a:prstGeom>
          <a:noFill/>
        </p:spPr>
      </p:pic>
      <p:sp>
        <p:nvSpPr>
          <p:cNvPr id="2" name="Title 1"/>
          <p:cNvSpPr>
            <a:spLocks noGrp="1"/>
          </p:cNvSpPr>
          <p:nvPr>
            <p:ph type="title"/>
          </p:nvPr>
        </p:nvSpPr>
        <p:spPr>
          <a:xfrm>
            <a:off x="914400" y="381000"/>
            <a:ext cx="8229600" cy="639762"/>
          </a:xfrm>
        </p:spPr>
        <p:txBody>
          <a:bodyPr>
            <a:normAutofit fontScale="90000"/>
          </a:bodyPr>
          <a:lstStyle/>
          <a:p>
            <a:r>
              <a:rPr lang="en-PH" b="1" dirty="0" smtClean="0"/>
              <a:t>Task #1: </a:t>
            </a:r>
            <a:r>
              <a:rPr lang="en-PH" b="1" u="sng" dirty="0" smtClean="0"/>
              <a:t>META-FUN</a:t>
            </a:r>
            <a:r>
              <a:rPr lang="en-PH" b="1" u="sng" dirty="0"/>
              <a:t>!</a:t>
            </a:r>
            <a:r>
              <a:rPr lang="en-US" dirty="0"/>
              <a:t/>
            </a:r>
            <a:br>
              <a:rPr lang="en-US" dirty="0"/>
            </a:br>
            <a:endParaRPr lang="en-US" dirty="0"/>
          </a:p>
        </p:txBody>
      </p:sp>
      <p:sp>
        <p:nvSpPr>
          <p:cNvPr id="5" name="Rectangle 4"/>
          <p:cNvSpPr/>
          <p:nvPr/>
        </p:nvSpPr>
        <p:spPr>
          <a:xfrm rot="19630130">
            <a:off x="-582977" y="273234"/>
            <a:ext cx="3507228" cy="85038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effectLst>
                  <a:glow rad="228600">
                    <a:schemeClr val="accent6">
                      <a:satMod val="175000"/>
                      <a:alpha val="40000"/>
                    </a:schemeClr>
                  </a:glow>
                </a:effectLst>
                <a:latin typeface="Arial Black" pitchFamily="34" charset="0"/>
              </a:rPr>
              <a:t>Let’s ELICIT…</a:t>
            </a:r>
            <a:endParaRPr lang="en-US" sz="2400" dirty="0">
              <a:solidFill>
                <a:schemeClr val="accent1">
                  <a:lumMod val="50000"/>
                </a:schemeClr>
              </a:solidFill>
              <a:effectLst>
                <a:glow rad="228600">
                  <a:schemeClr val="accent6">
                    <a:satMod val="175000"/>
                    <a:alpha val="40000"/>
                  </a:schemeClr>
                </a:glow>
              </a:effectLst>
              <a:latin typeface="Arial Black" pitchFamily="34" charset="0"/>
            </a:endParaRPr>
          </a:p>
        </p:txBody>
      </p:sp>
      <p:graphicFrame>
        <p:nvGraphicFramePr>
          <p:cNvPr id="6" name="Table 5"/>
          <p:cNvGraphicFramePr>
            <a:graphicFrameLocks noGrp="1"/>
          </p:cNvGraphicFramePr>
          <p:nvPr/>
        </p:nvGraphicFramePr>
        <p:xfrm>
          <a:off x="1524000" y="990600"/>
          <a:ext cx="7315200" cy="5120640"/>
        </p:xfrm>
        <a:graphic>
          <a:graphicData uri="http://schemas.openxmlformats.org/drawingml/2006/table">
            <a:tbl>
              <a:tblPr/>
              <a:tblGrid>
                <a:gridCol w="7315200"/>
              </a:tblGrid>
              <a:tr h="0">
                <a:tc>
                  <a:txBody>
                    <a:bodyPr/>
                    <a:lstStyle/>
                    <a:p>
                      <a:pPr marL="342900" marR="0" lvl="0" indent="-342900" algn="just">
                        <a:spcBef>
                          <a:spcPts val="0"/>
                        </a:spcBef>
                        <a:spcAft>
                          <a:spcPts val="0"/>
                        </a:spcAft>
                        <a:buFont typeface="+mj-lt"/>
                        <a:buAutoNum type="arabicPeriod"/>
                      </a:pPr>
                      <a:r>
                        <a:rPr lang="en-PH" sz="2800" dirty="0">
                          <a:latin typeface="Arial"/>
                          <a:ea typeface="Calibri"/>
                          <a:cs typeface="Times New Roman"/>
                        </a:rPr>
                        <a:t>Within your group, brainstorm ideas about the natural hazards that are commonly occurring in the Asia-Pacific Region.</a:t>
                      </a:r>
                      <a:endParaRPr lang="en-US" sz="2800" dirty="0">
                        <a:latin typeface="Calibri"/>
                        <a:ea typeface="Calibri"/>
                        <a:cs typeface="Times New Roman"/>
                      </a:endParaRPr>
                    </a:p>
                    <a:p>
                      <a:pPr marL="342900" marR="0" lvl="0" indent="-342900" algn="just">
                        <a:spcBef>
                          <a:spcPts val="0"/>
                        </a:spcBef>
                        <a:spcAft>
                          <a:spcPts val="0"/>
                        </a:spcAft>
                        <a:buFont typeface="+mj-lt"/>
                        <a:buAutoNum type="arabicPeriod"/>
                      </a:pPr>
                      <a:r>
                        <a:rPr lang="en-PH" sz="2800" dirty="0">
                          <a:latin typeface="Arial"/>
                          <a:ea typeface="Calibri"/>
                          <a:cs typeface="Times New Roman"/>
                        </a:rPr>
                        <a:t>Choose a group member who will act as moderator to draw out all the ideas of the members about these natural disasters.</a:t>
                      </a:r>
                      <a:endParaRPr lang="en-US" sz="2800" dirty="0">
                        <a:latin typeface="Calibri"/>
                        <a:ea typeface="Calibri"/>
                        <a:cs typeface="Times New Roman"/>
                      </a:endParaRPr>
                    </a:p>
                    <a:p>
                      <a:pPr marL="342900" marR="0" lvl="0" indent="-342900" algn="just">
                        <a:spcBef>
                          <a:spcPts val="0"/>
                        </a:spcBef>
                        <a:spcAft>
                          <a:spcPts val="0"/>
                        </a:spcAft>
                        <a:buFont typeface="+mj-lt"/>
                        <a:buAutoNum type="arabicPeriod"/>
                      </a:pPr>
                      <a:r>
                        <a:rPr lang="en-PH" sz="2800" dirty="0">
                          <a:latin typeface="Arial"/>
                          <a:ea typeface="Calibri"/>
                          <a:cs typeface="Times New Roman"/>
                        </a:rPr>
                        <a:t>Each member’s answer must be written on the blank card that will then be collected by the moderator.</a:t>
                      </a:r>
                      <a:endParaRPr lang="en-US" sz="2800" dirty="0">
                        <a:latin typeface="Calibri"/>
                        <a:ea typeface="Calibri"/>
                        <a:cs typeface="Times New Roman"/>
                      </a:endParaRPr>
                    </a:p>
                    <a:p>
                      <a:pPr marL="342900" marR="0" lvl="0" indent="-342900" algn="just">
                        <a:spcBef>
                          <a:spcPts val="0"/>
                        </a:spcBef>
                        <a:spcAft>
                          <a:spcPts val="0"/>
                        </a:spcAft>
                        <a:buFont typeface="+mj-lt"/>
                        <a:buAutoNum type="arabicPeriod"/>
                      </a:pPr>
                      <a:r>
                        <a:rPr lang="en-PH" sz="2800" dirty="0">
                          <a:latin typeface="Arial"/>
                          <a:ea typeface="Calibri"/>
                          <a:cs typeface="Times New Roman"/>
                        </a:rPr>
                        <a:t>Stick and organize all the responses on the blackboard to sort out which answer falls under a particular category. </a:t>
                      </a:r>
                      <a:endParaRPr lang="en-US" sz="28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17416" name="AutoShape 8" descr="Resulta ng larawan para sa post 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20" name="Picture 12" descr="Resulta ng larawan para sa sticky note"/>
          <p:cNvPicPr>
            <a:picLocks noChangeAspect="1" noChangeArrowheads="1"/>
          </p:cNvPicPr>
          <p:nvPr/>
        </p:nvPicPr>
        <p:blipFill>
          <a:blip r:embed="rId3" cstate="print"/>
          <a:srcRect/>
          <a:stretch>
            <a:fillRect/>
          </a:stretch>
        </p:blipFill>
        <p:spPr bwMode="auto">
          <a:xfrm>
            <a:off x="304800" y="3276600"/>
            <a:ext cx="1181100" cy="1181100"/>
          </a:xfrm>
          <a:prstGeom prst="rect">
            <a:avLst/>
          </a:prstGeom>
          <a:noFill/>
        </p:spPr>
      </p:pic>
      <p:pic>
        <p:nvPicPr>
          <p:cNvPr id="13" name="Picture 10" descr="Kaugnay na larawan"/>
          <p:cNvPicPr>
            <a:picLocks noChangeAspect="1" noChangeArrowheads="1"/>
          </p:cNvPicPr>
          <p:nvPr/>
        </p:nvPicPr>
        <p:blipFill>
          <a:blip r:embed="rId2" cstate="print"/>
          <a:srcRect/>
          <a:stretch>
            <a:fillRect/>
          </a:stretch>
        </p:blipFill>
        <p:spPr bwMode="auto">
          <a:xfrm rot="20446719">
            <a:off x="170766" y="1845004"/>
            <a:ext cx="1235350" cy="1246582"/>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838200"/>
          <a:ext cx="7924800" cy="1097280"/>
        </p:xfrm>
        <a:graphic>
          <a:graphicData uri="http://schemas.openxmlformats.org/drawingml/2006/table">
            <a:tbl>
              <a:tblPr/>
              <a:tblGrid>
                <a:gridCol w="7924800"/>
              </a:tblGrid>
              <a:tr h="685800">
                <a:tc>
                  <a:txBody>
                    <a:bodyPr/>
                    <a:lstStyle/>
                    <a:p>
                      <a:pPr marL="0" marR="0" algn="l">
                        <a:spcBef>
                          <a:spcPts val="0"/>
                        </a:spcBef>
                        <a:spcAft>
                          <a:spcPts val="0"/>
                        </a:spcAft>
                        <a:tabLst>
                          <a:tab pos="160020" algn="l"/>
                        </a:tabLst>
                      </a:pPr>
                      <a:r>
                        <a:rPr lang="en-US" sz="2400" b="1" dirty="0" smtClean="0">
                          <a:solidFill>
                            <a:srgbClr val="000000"/>
                          </a:solidFill>
                          <a:latin typeface="Arial" pitchFamily="34" charset="0"/>
                          <a:ea typeface="Calibri"/>
                          <a:cs typeface="Arial" pitchFamily="34" charset="0"/>
                        </a:rPr>
                        <a:t>How </a:t>
                      </a:r>
                      <a:r>
                        <a:rPr lang="en-US" sz="2400" b="1" dirty="0">
                          <a:solidFill>
                            <a:srgbClr val="000000"/>
                          </a:solidFill>
                          <a:latin typeface="Arial" pitchFamily="34" charset="0"/>
                          <a:ea typeface="Calibri"/>
                          <a:cs typeface="Arial" pitchFamily="34" charset="0"/>
                        </a:rPr>
                        <a:t>do volcanoes work?</a:t>
                      </a:r>
                      <a:endParaRPr lang="en-US" sz="2400" b="1" dirty="0">
                        <a:latin typeface="Arial" pitchFamily="34" charset="0"/>
                        <a:ea typeface="Calibri"/>
                        <a:cs typeface="Arial" pitchFamily="34" charset="0"/>
                      </a:endParaRPr>
                    </a:p>
                    <a:p>
                      <a:pPr marL="0" marR="0" algn="just">
                        <a:spcBef>
                          <a:spcPts val="0"/>
                        </a:spcBef>
                        <a:spcAft>
                          <a:spcPts val="0"/>
                        </a:spcAft>
                      </a:pPr>
                      <a:endParaRPr lang="en-US" sz="2400" dirty="0" smtClean="0">
                        <a:solidFill>
                          <a:srgbClr val="000000"/>
                        </a:solidFill>
                        <a:latin typeface="Arial" pitchFamily="34" charset="0"/>
                        <a:ea typeface="Calibri"/>
                        <a:cs typeface="Arial" pitchFamily="34" charset="0"/>
                      </a:endParaRPr>
                    </a:p>
                    <a:p>
                      <a:pPr marL="0" marR="0" algn="just">
                        <a:spcBef>
                          <a:spcPts val="0"/>
                        </a:spcBef>
                        <a:spcAft>
                          <a:spcPts val="0"/>
                        </a:spcAft>
                      </a:pPr>
                      <a:endParaRPr lang="en-US" sz="2400" dirty="0">
                        <a:latin typeface="Arial" pitchFamily="34" charset="0"/>
                        <a:ea typeface="Calibri"/>
                        <a:cs typeface="Arial" pitchFamily="34" charset="0"/>
                      </a:endParaRPr>
                    </a:p>
                  </a:txBody>
                  <a:tcPr marL="114300" marR="114300" marT="0" marB="0">
                    <a:lnL>
                      <a:noFill/>
                    </a:lnL>
                    <a:lnR>
                      <a:noFill/>
                    </a:lnR>
                    <a:lnT>
                      <a:noFill/>
                    </a:lnT>
                    <a:lnB>
                      <a:noFill/>
                    </a:lnB>
                  </a:tcPr>
                </a:tc>
              </a:tr>
            </a:tbl>
          </a:graphicData>
        </a:graphic>
      </p:graphicFrame>
      <p:pic>
        <p:nvPicPr>
          <p:cNvPr id="5" name="Picture 2" descr="Resulta ng larawan para sa volcano clipart"/>
          <p:cNvPicPr>
            <a:picLocks noChangeAspect="1" noChangeArrowheads="1"/>
          </p:cNvPicPr>
          <p:nvPr/>
        </p:nvPicPr>
        <p:blipFill>
          <a:blip r:embed="rId2" cstate="print">
            <a:lum bright="18000"/>
          </a:blip>
          <a:srcRect/>
          <a:stretch>
            <a:fillRect/>
          </a:stretch>
        </p:blipFill>
        <p:spPr bwMode="auto">
          <a:xfrm>
            <a:off x="4800600" y="381000"/>
            <a:ext cx="2133600" cy="1066800"/>
          </a:xfrm>
          <a:prstGeom prst="rect">
            <a:avLst/>
          </a:prstGeom>
          <a:noFill/>
        </p:spPr>
      </p:pic>
      <p:sp>
        <p:nvSpPr>
          <p:cNvPr id="6" name="Rectangle 5"/>
          <p:cNvSpPr/>
          <p:nvPr/>
        </p:nvSpPr>
        <p:spPr>
          <a:xfrm>
            <a:off x="838200" y="1676400"/>
            <a:ext cx="7772400" cy="4093428"/>
          </a:xfrm>
          <a:prstGeom prst="rect">
            <a:avLst/>
          </a:prstGeom>
        </p:spPr>
        <p:txBody>
          <a:bodyPr wrap="square">
            <a:spAutoFit/>
          </a:bodyPr>
          <a:lstStyle/>
          <a:p>
            <a:pPr>
              <a:buFont typeface="Arial" pitchFamily="34" charset="0"/>
              <a:buChar char="•"/>
            </a:pPr>
            <a:r>
              <a:rPr lang="en-US" sz="2600" dirty="0" smtClean="0">
                <a:solidFill>
                  <a:srgbClr val="000000"/>
                </a:solidFill>
                <a:latin typeface="Arial" pitchFamily="34" charset="0"/>
                <a:ea typeface="Calibri"/>
                <a:cs typeface="Arial" pitchFamily="34" charset="0"/>
              </a:rPr>
              <a:t> Local areas of heating within the Earth's crust or near the top of the Earth's mantle cause regions where the rock partly melts. </a:t>
            </a:r>
          </a:p>
          <a:p>
            <a:pPr>
              <a:buFont typeface="Arial" pitchFamily="34" charset="0"/>
              <a:buChar char="•"/>
            </a:pPr>
            <a:r>
              <a:rPr lang="en-US" sz="2600" u="sng" dirty="0" smtClean="0">
                <a:solidFill>
                  <a:srgbClr val="000000"/>
                </a:solidFill>
                <a:latin typeface="Arial" pitchFamily="34" charset="0"/>
                <a:ea typeface="Calibri"/>
                <a:cs typeface="Arial" pitchFamily="34" charset="0"/>
              </a:rPr>
              <a:t> The source of heat is </a:t>
            </a:r>
            <a:r>
              <a:rPr lang="en-US" sz="2600" i="1" u="sng" dirty="0" smtClean="0">
                <a:solidFill>
                  <a:srgbClr val="000000"/>
                </a:solidFill>
                <a:latin typeface="Arial" pitchFamily="34" charset="0"/>
                <a:ea typeface="Calibri"/>
                <a:cs typeface="Arial" pitchFamily="34" charset="0"/>
              </a:rPr>
              <a:t>radioactive decay</a:t>
            </a:r>
            <a:r>
              <a:rPr lang="en-US" sz="2600" u="sng" dirty="0" smtClean="0">
                <a:solidFill>
                  <a:srgbClr val="000000"/>
                </a:solidFill>
                <a:latin typeface="Arial" pitchFamily="34" charset="0"/>
                <a:ea typeface="Calibri"/>
                <a:cs typeface="Arial" pitchFamily="34" charset="0"/>
              </a:rPr>
              <a:t> of elements in the mantle, including Potassium (K) and some Uranium (U) as well as other elements with radioactive isotopes. </a:t>
            </a:r>
          </a:p>
          <a:p>
            <a:pPr>
              <a:buFont typeface="Arial" pitchFamily="34" charset="0"/>
              <a:buChar char="•"/>
            </a:pPr>
            <a:r>
              <a:rPr lang="en-PH" sz="2600" dirty="0" smtClean="0">
                <a:solidFill>
                  <a:srgbClr val="000000"/>
                </a:solidFill>
                <a:latin typeface="Arial" pitchFamily="34" charset="0"/>
                <a:ea typeface="Calibri"/>
                <a:cs typeface="Arial" pitchFamily="34" charset="0"/>
              </a:rPr>
              <a:t> Lava is expelled onto the Earth's surface primarily by the work of gases that </a:t>
            </a:r>
            <a:r>
              <a:rPr lang="en-PH" sz="2600" dirty="0" err="1" smtClean="0">
                <a:solidFill>
                  <a:srgbClr val="000000"/>
                </a:solidFill>
                <a:latin typeface="Arial" pitchFamily="34" charset="0"/>
                <a:ea typeface="Calibri"/>
                <a:cs typeface="Arial" pitchFamily="34" charset="0"/>
              </a:rPr>
              <a:t>exsolve</a:t>
            </a:r>
            <a:r>
              <a:rPr lang="en-PH" sz="2600" dirty="0" smtClean="0">
                <a:solidFill>
                  <a:srgbClr val="000000"/>
                </a:solidFill>
                <a:latin typeface="Arial" pitchFamily="34" charset="0"/>
                <a:ea typeface="Calibri"/>
                <a:cs typeface="Arial" pitchFamily="34" charset="0"/>
              </a:rPr>
              <a:t> from the melt as it rises toward the surface.</a:t>
            </a:r>
            <a:r>
              <a:rPr lang="en-PH" sz="2600" b="1" dirty="0" smtClean="0">
                <a:solidFill>
                  <a:srgbClr val="000000"/>
                </a:solidFill>
                <a:latin typeface="Arial" pitchFamily="34" charset="0"/>
                <a:ea typeface="Calibri"/>
                <a:cs typeface="Arial" pitchFamily="34" charset="0"/>
              </a:rPr>
              <a:t> </a:t>
            </a:r>
            <a:endParaRPr lang="en-US" sz="26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amond(in)">
                                      <p:cBhvr>
                                        <p:cTn id="13" dur="2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lnSpcReduction="10000"/>
          </a:bodyPr>
          <a:lstStyle/>
          <a:p>
            <a:pPr>
              <a:buNone/>
            </a:pPr>
            <a:r>
              <a:rPr lang="en-US" dirty="0" smtClean="0"/>
              <a:t>	</a:t>
            </a:r>
            <a:r>
              <a:rPr lang="en-US" b="1" dirty="0" smtClean="0"/>
              <a:t>How do earthquakes work?</a:t>
            </a:r>
          </a:p>
          <a:p>
            <a:pPr>
              <a:buNone/>
            </a:pPr>
            <a:endParaRPr lang="en-US" dirty="0" smtClean="0"/>
          </a:p>
          <a:p>
            <a:r>
              <a:rPr lang="en-US" dirty="0" smtClean="0"/>
              <a:t>Energy for earthquakes comes from nuclear energy in Earth's mantle. Radioactive decay produces heat that causes convection in the mantle. </a:t>
            </a:r>
          </a:p>
          <a:p>
            <a:r>
              <a:rPr lang="en-US" dirty="0" smtClean="0"/>
              <a:t>This movement is transferred to Earth's crust where movement stores up energy in rocks, like a spring being stretched. When the rock breaks, the stored energy is released suddenly. </a:t>
            </a:r>
          </a:p>
          <a:p>
            <a:r>
              <a:rPr lang="en-US" dirty="0" smtClean="0"/>
              <a:t>This energy is then carried outwards from the break by seismic waves, a form of energy radiation. </a:t>
            </a:r>
            <a:endParaRPr lang="en-US" dirty="0"/>
          </a:p>
        </p:txBody>
      </p:sp>
      <p:pic>
        <p:nvPicPr>
          <p:cNvPr id="4" name="Picture 6" descr="Resulta ng larawan para sa earthquake clipart"/>
          <p:cNvPicPr>
            <a:picLocks noChangeAspect="1" noChangeArrowheads="1"/>
          </p:cNvPicPr>
          <p:nvPr/>
        </p:nvPicPr>
        <p:blipFill>
          <a:blip r:embed="rId2" cstate="print"/>
          <a:srcRect/>
          <a:stretch>
            <a:fillRect/>
          </a:stretch>
        </p:blipFill>
        <p:spPr bwMode="auto">
          <a:xfrm>
            <a:off x="5562600" y="160922"/>
            <a:ext cx="1295400" cy="1150521"/>
          </a:xfrm>
          <a:prstGeom prst="rect">
            <a:avLst/>
          </a:prstGeom>
          <a:noFill/>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1386</Words>
  <Application>Microsoft Office PowerPoint</Application>
  <PresentationFormat>On-screen Show (4:3)</PresentationFormat>
  <Paragraphs>180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A WALK-THROUGH   FROM THE PAST</vt:lpstr>
      <vt:lpstr>Slide 3</vt:lpstr>
      <vt:lpstr>Slide 4</vt:lpstr>
      <vt:lpstr>LESSON OVERVIEW</vt:lpstr>
      <vt:lpstr>Slide 6</vt:lpstr>
      <vt:lpstr>Task #1: META-FUN! </vt:lpstr>
      <vt:lpstr>Slide 8</vt:lpstr>
      <vt:lpstr>Slide 9</vt:lpstr>
      <vt:lpstr>Task #2: ACT-IT-OUT!  </vt:lpstr>
      <vt:lpstr>Slide 11</vt:lpstr>
      <vt:lpstr>Slide 12</vt:lpstr>
      <vt:lpstr>Task #3 (Main Activity):  Let’s Mark the Boundaries </vt:lpstr>
      <vt:lpstr>Slide 14</vt:lpstr>
      <vt:lpstr>Slide 15</vt:lpstr>
      <vt:lpstr>Slide 16</vt:lpstr>
      <vt:lpstr>Slide 17</vt:lpstr>
      <vt:lpstr>Slide 18</vt:lpstr>
      <vt:lpstr>Slide 19</vt:lpstr>
      <vt:lpstr>Slide 20</vt:lpstr>
      <vt:lpstr>Slide 21</vt:lpstr>
      <vt:lpstr>Slide 22</vt:lpstr>
      <vt:lpstr>Slide 23</vt:lpstr>
      <vt:lpstr>Slide 24</vt:lpstr>
      <vt:lpstr>Considering the distribution of active volcanoes in the Ring of Fire and the radioactivity of the volcanic emissions, what preparations could be made to minimize the risks and reduce the damage should a disaster (volcanic eruption or earthquake) occurs?</vt:lpstr>
      <vt:lpstr>Slide 26</vt:lpstr>
      <vt:lpstr>Slide 27</vt:lpstr>
      <vt:lpstr>Radon Monitoring</vt:lpstr>
      <vt:lpstr>Slide 29</vt:lpstr>
      <vt:lpstr>Slide 30</vt:lpstr>
      <vt:lpstr>Slide 31</vt:lpstr>
      <vt:lpstr>Slide 32</vt:lpstr>
      <vt:lpstr>Slide 33</vt:lpstr>
      <vt:lpstr>CAREER SPOTLIGHTING</vt:lpstr>
      <vt:lpstr>Slide 35</vt:lpstr>
      <vt:lpstr>Which career path will you choose  in the future?</vt:lpstr>
      <vt:lpstr>Product/Performance Task:   Informational Leaflet on  Disaster Preparedness  (Refer to the hand-out for instructions) </vt:lpstr>
      <vt:lpstr>Slide 38</vt:lpstr>
      <vt:lpstr> ASSIGNMENT  Explain:  What is the basis of scientists in dividing the Earth’s lithosphere into several plates?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MNHS</dc:creator>
  <cp:lastModifiedBy>MNHS</cp:lastModifiedBy>
  <cp:revision>82</cp:revision>
  <dcterms:created xsi:type="dcterms:W3CDTF">2017-07-19T08:02:33Z</dcterms:created>
  <dcterms:modified xsi:type="dcterms:W3CDTF">2017-08-26T02:03:54Z</dcterms:modified>
</cp:coreProperties>
</file>