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4"/>
  </p:notesMasterIdLst>
  <p:sldIdLst>
    <p:sldId id="256" r:id="rId3"/>
    <p:sldId id="257" r:id="rId4"/>
    <p:sldId id="287" r:id="rId5"/>
    <p:sldId id="260" r:id="rId6"/>
    <p:sldId id="307" r:id="rId7"/>
    <p:sldId id="308" r:id="rId8"/>
    <p:sldId id="309" r:id="rId9"/>
    <p:sldId id="310" r:id="rId10"/>
    <p:sldId id="261" r:id="rId11"/>
    <p:sldId id="293" r:id="rId12"/>
    <p:sldId id="294" r:id="rId13"/>
    <p:sldId id="311" r:id="rId14"/>
    <p:sldId id="312" r:id="rId15"/>
    <p:sldId id="280" r:id="rId16"/>
    <p:sldId id="269" r:id="rId17"/>
    <p:sldId id="268" r:id="rId18"/>
    <p:sldId id="290" r:id="rId19"/>
    <p:sldId id="291" r:id="rId20"/>
    <p:sldId id="292" r:id="rId21"/>
    <p:sldId id="270" r:id="rId22"/>
    <p:sldId id="271"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8" d="100"/>
          <a:sy n="48" d="100"/>
        </p:scale>
        <p:origin x="1146" y="3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7" Type="http://schemas.openxmlformats.org/officeDocument/2006/relationships/tableStyles" Target="tableStyles.xml"/><Relationship Id="rId26" Type="http://schemas.openxmlformats.org/officeDocument/2006/relationships/viewProps" Target="viewProps.xml"/><Relationship Id="rId25" Type="http://schemas.openxmlformats.org/officeDocument/2006/relationships/presProps" Target="presProps.xml"/><Relationship Id="rId24" Type="http://schemas.openxmlformats.org/officeDocument/2006/relationships/notesMaster" Target="notesMasters/notesMaster1.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40A137D-530E-4CEF-9A21-C1AECB34362C}" type="datetimeFigureOut">
              <a:rPr lang="en-US" smtClean="0"/>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F24263F-D127-4193-B41A-32C7BEA34724}"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71316"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50000"/>
                <a:alpha val="7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lumMod val="75000"/>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lumMod val="7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D7449C8-3DF3-43FE-93DC-65DFB4B831FC}"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68767F-6E13-4560-832F-4C36A0F50BBC}"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AD7449C8-3DF3-43FE-93DC-65DFB4B831FC}"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68767F-6E13-4560-832F-4C36A0F50BBC}"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endParaRPr lang="en-US" smtClean="0"/>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AD7449C8-3DF3-43FE-93DC-65DFB4B831FC}"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68767F-6E13-4560-832F-4C36A0F50BBC}" type="slidenum">
              <a:rPr lang="en-US" smtClean="0"/>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panose="020B0604020202020204"/>
              </a:rPr>
              <a:t>“</a:t>
            </a:r>
            <a:endParaRPr lang="en-US" sz="8000" baseline="0" dirty="0">
              <a:ln w="3175" cmpd="sng">
                <a:noFill/>
              </a:ln>
              <a:solidFill>
                <a:schemeClr val="accent1"/>
              </a:solidFill>
              <a:effectLst/>
              <a:latin typeface="Arial" panose="020B0604020202020204"/>
            </a:endParaRP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panose="020B0604020202020204"/>
              </a:rPr>
              <a:t>”</a:t>
            </a:r>
            <a:endParaRPr lang="en-US" sz="8000" baseline="0" dirty="0">
              <a:ln w="3175" cmpd="sng">
                <a:noFill/>
              </a:ln>
              <a:solidFill>
                <a:schemeClr val="accent1"/>
              </a:solidFill>
              <a:effectLst/>
              <a:latin typeface="Arial" panose="020B0604020202020204"/>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AD7449C8-3DF3-43FE-93DC-65DFB4B831FC}"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68767F-6E13-4560-832F-4C36A0F50BBC}" type="slidenum">
              <a:rPr lang="en-US" smtClean="0"/>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endParaRPr lang="en-US" smtClean="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AD7449C8-3DF3-43FE-93DC-65DFB4B831FC}"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68767F-6E13-4560-832F-4C36A0F50BBC}" type="slidenum">
              <a:rPr lang="en-US" smtClean="0"/>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panose="020B0604020202020204"/>
              </a:rPr>
              <a:t>“</a:t>
            </a:r>
            <a:endParaRPr lang="en-US" sz="8000" baseline="0" dirty="0">
              <a:ln w="3175" cmpd="sng">
                <a:noFill/>
              </a:ln>
              <a:solidFill>
                <a:schemeClr val="accent1"/>
              </a:solidFill>
              <a:effectLst/>
              <a:latin typeface="Arial" panose="020B0604020202020204"/>
            </a:endParaRP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panose="020B0604020202020204"/>
              </a:rPr>
              <a:t>”</a:t>
            </a:r>
            <a:endParaRPr lang="en-US" sz="8000" baseline="0" dirty="0">
              <a:ln w="3175" cmpd="sng">
                <a:noFill/>
              </a:ln>
              <a:solidFill>
                <a:schemeClr val="accent1"/>
              </a:solidFill>
              <a:effectLst/>
              <a:latin typeface="Arial" panose="020B0604020202020204"/>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endParaRPr lang="en-US" smtClean="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AD7449C8-3DF3-43FE-93DC-65DFB4B831FC}"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68767F-6E13-4560-832F-4C36A0F50BBC}" type="slidenum">
              <a:rPr lang="en-US" smtClean="0"/>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Date Placeholder 3"/>
          <p:cNvSpPr>
            <a:spLocks noGrp="1"/>
          </p:cNvSpPr>
          <p:nvPr>
            <p:ph type="dt" sz="half" idx="10"/>
          </p:nvPr>
        </p:nvSpPr>
        <p:spPr/>
        <p:txBody>
          <a:bodyPr/>
          <a:lstStyle/>
          <a:p>
            <a:fld id="{AD7449C8-3DF3-43FE-93DC-65DFB4B831FC}"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68767F-6E13-4560-832F-4C36A0F50BBC}" type="slidenum">
              <a:rPr lang="en-US" smtClean="0"/>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Date Placeholder 3"/>
          <p:cNvSpPr>
            <a:spLocks noGrp="1"/>
          </p:cNvSpPr>
          <p:nvPr>
            <p:ph type="dt" sz="half" idx="10"/>
          </p:nvPr>
        </p:nvSpPr>
        <p:spPr/>
        <p:txBody>
          <a:bodyPr/>
          <a:lstStyle/>
          <a:p>
            <a:fld id="{AD7449C8-3DF3-43FE-93DC-65DFB4B831FC}"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68767F-6E13-4560-832F-4C36A0F50BBC}"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Date Placeholder 3"/>
          <p:cNvSpPr>
            <a:spLocks noGrp="1"/>
          </p:cNvSpPr>
          <p:nvPr>
            <p:ph type="dt" sz="half" idx="10"/>
          </p:nvPr>
        </p:nvSpPr>
        <p:spPr/>
        <p:txBody>
          <a:bodyPr/>
          <a:lstStyle/>
          <a:p>
            <a:fld id="{AD7449C8-3DF3-43FE-93DC-65DFB4B831FC}"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68767F-6E13-4560-832F-4C36A0F50BBC}"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AD7449C8-3DF3-43FE-93DC-65DFB4B831FC}"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68767F-6E13-4560-832F-4C36A0F50BBC}"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5" name="Date Placeholder 4"/>
          <p:cNvSpPr>
            <a:spLocks noGrp="1"/>
          </p:cNvSpPr>
          <p:nvPr>
            <p:ph type="dt" sz="half" idx="10"/>
          </p:nvPr>
        </p:nvSpPr>
        <p:spPr/>
        <p:txBody>
          <a:bodyPr/>
          <a:lstStyle/>
          <a:p>
            <a:fld id="{AD7449C8-3DF3-43FE-93DC-65DFB4B831FC}"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68767F-6E13-4560-832F-4C36A0F50BBC}"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7" name="Date Placeholder 6"/>
          <p:cNvSpPr>
            <a:spLocks noGrp="1"/>
          </p:cNvSpPr>
          <p:nvPr>
            <p:ph type="dt" sz="half" idx="10"/>
          </p:nvPr>
        </p:nvSpPr>
        <p:spPr/>
        <p:txBody>
          <a:bodyPr/>
          <a:lstStyle/>
          <a:p>
            <a:fld id="{AD7449C8-3DF3-43FE-93DC-65DFB4B831FC}"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B68767F-6E13-4560-832F-4C36A0F50BBC}"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D7449C8-3DF3-43FE-93DC-65DFB4B831FC}"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68767F-6E13-4560-832F-4C36A0F50BBC}"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7449C8-3DF3-43FE-93DC-65DFB4B831FC}"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B68767F-6E13-4560-832F-4C36A0F50BBC}"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AD7449C8-3DF3-43FE-93DC-65DFB4B831FC}"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68767F-6E13-4560-832F-4C36A0F50BBC}"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AD7449C8-3DF3-43FE-93DC-65DFB4B831FC}"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68767F-6E13-4560-832F-4C36A0F50BBC}"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7" Type="http://schemas.openxmlformats.org/officeDocument/2006/relationships/theme" Target="../theme/theme1.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71317" cy="6874935"/>
            <a:chOff x="-8467" y="-8468"/>
            <a:chExt cx="9171317" cy="6874935"/>
          </a:xfrm>
        </p:grpSpPr>
        <p:cxnSp>
          <p:nvCxnSpPr>
            <p:cNvPr id="7" name="Straight Connector 6"/>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9" name="Freeform 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50000"/>
                <a:alpha val="7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D7449C8-3DF3-43FE-93DC-65DFB4B831FC}" type="datetimeFigureOut">
              <a:rPr lang="en-US" smtClean="0"/>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AB68767F-6E13-4560-832F-4C36A0F50BBC}"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panose="05040102010807070707"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panose="05040102010807070707"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panose="05040102010807070707"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panose="05040102010807070707"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panose="05040102010807070707"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panose="05040102010807070707"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panose="05040102010807070707"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panose="05040102010807070707"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panose="05040102010807070707"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5" Type="http://schemas.openxmlformats.org/officeDocument/2006/relationships/slideLayout" Target="../slideLayouts/slideLayout4.xml"/><Relationship Id="rId4" Type="http://schemas.openxmlformats.org/officeDocument/2006/relationships/image" Target="../media/image8.jpeg"/><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image" Target="../media/image5.jpeg"/></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9.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1.jpeg"/><Relationship Id="rId1" Type="http://schemas.openxmlformats.org/officeDocument/2006/relationships/image" Target="../media/image10.jpeg"/></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3.jpeg"/><Relationship Id="rId1" Type="http://schemas.openxmlformats.org/officeDocument/2006/relationships/image" Target="../media/image12.jpeg"/></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4.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hyperlink" Target="http://www.ghyoom.net/" TargetMode="External"/><Relationship Id="rId1"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Users\CEU.OLFU\Desktop\net force\11391571_10205718341272023_2484309083031626008_n.jpg"/>
          <p:cNvPicPr>
            <a:picLocks noChangeAspect="1" noChangeArrowheads="1"/>
          </p:cNvPicPr>
          <p:nvPr/>
        </p:nvPicPr>
        <p:blipFill>
          <a:blip r:embed="rId1"/>
          <a:srcRect/>
          <a:stretch>
            <a:fillRect/>
          </a:stretch>
        </p:blipFill>
        <p:spPr bwMode="auto">
          <a:xfrm>
            <a:off x="0" y="0"/>
            <a:ext cx="9144000" cy="6858000"/>
          </a:xfrm>
          <a:prstGeom prst="rect">
            <a:avLst/>
          </a:prstGeom>
          <a:noFill/>
        </p:spPr>
      </p:pic>
      <p:sp>
        <p:nvSpPr>
          <p:cNvPr id="2" name="Title 1"/>
          <p:cNvSpPr>
            <a:spLocks noGrp="1"/>
          </p:cNvSpPr>
          <p:nvPr>
            <p:ph type="ctrTitle"/>
          </p:nvPr>
        </p:nvSpPr>
        <p:spPr>
          <a:xfrm>
            <a:off x="190500" y="1996440"/>
            <a:ext cx="8763000" cy="1470025"/>
          </a:xfrm>
        </p:spPr>
        <p:txBody>
          <a:bodyPr>
            <a:noAutofit/>
          </a:bodyPr>
          <a:lstStyle/>
          <a:p>
            <a:pPr algn="ctr"/>
            <a:r>
              <a:rPr lang="en-US" sz="4800" b="1" dirty="0" smtClean="0">
                <a:solidFill>
                  <a:schemeClr val="tx1">
                    <a:lumMod val="65000"/>
                    <a:lumOff val="35000"/>
                  </a:schemeClr>
                </a:solidFill>
                <a:cs typeface="Aharoni" pitchFamily="2" charset="-79"/>
              </a:rPr>
              <a:t>DEMONSTRATION TEACHING</a:t>
            </a:r>
            <a:endParaRPr lang="en-US" sz="4800" b="1" dirty="0" smtClean="0">
              <a:solidFill>
                <a:schemeClr val="tx1">
                  <a:lumMod val="65000"/>
                  <a:lumOff val="35000"/>
                </a:schemeClr>
              </a:solidFill>
              <a:cs typeface="Aharoni" pitchFamily="2" charset="-79"/>
            </a:endParaRPr>
          </a:p>
        </p:txBody>
      </p:sp>
      <p:sp>
        <p:nvSpPr>
          <p:cNvPr id="3" name="Subtitle 2"/>
          <p:cNvSpPr>
            <a:spLocks noGrp="1"/>
          </p:cNvSpPr>
          <p:nvPr>
            <p:ph type="subTitle" idx="1"/>
          </p:nvPr>
        </p:nvSpPr>
        <p:spPr>
          <a:xfrm>
            <a:off x="202096" y="3695700"/>
            <a:ext cx="8077200" cy="1447800"/>
          </a:xfrm>
        </p:spPr>
        <p:txBody>
          <a:bodyPr>
            <a:noAutofit/>
          </a:bodyPr>
          <a:lstStyle/>
          <a:p>
            <a:r>
              <a:rPr lang="en-US" sz="2000" b="1" dirty="0" smtClean="0">
                <a:solidFill>
                  <a:schemeClr val="tx1">
                    <a:lumMod val="85000"/>
                    <a:lumOff val="15000"/>
                  </a:schemeClr>
                </a:solidFill>
              </a:rPr>
              <a:t>Topic: ELECTROMAGNETIC SPECTRUM-IONIZING RADIATION</a:t>
            </a:r>
            <a:endParaRPr lang="en-US" sz="2000" b="1" dirty="0" smtClean="0">
              <a:solidFill>
                <a:schemeClr val="tx1">
                  <a:lumMod val="85000"/>
                  <a:lumOff val="15000"/>
                </a:schemeClr>
              </a:solidFill>
            </a:endParaRPr>
          </a:p>
          <a:p>
            <a:pPr algn="ctr"/>
            <a:r>
              <a:rPr lang="en-PH" altLang="en-US" sz="2000" b="1" dirty="0" smtClean="0">
                <a:solidFill>
                  <a:schemeClr val="tx1">
                    <a:lumMod val="85000"/>
                    <a:lumOff val="15000"/>
                  </a:schemeClr>
                </a:solidFill>
              </a:rPr>
              <a:t>Ana Jamille A. Restubog</a:t>
            </a:r>
            <a:endParaRPr lang="en-PH" altLang="en-US" sz="2000" b="1" dirty="0" smtClean="0">
              <a:solidFill>
                <a:schemeClr val="tx1">
                  <a:lumMod val="85000"/>
                  <a:lumOff val="15000"/>
                </a:schemeClr>
              </a:solidFill>
            </a:endParaRPr>
          </a:p>
          <a:p>
            <a:pPr algn="ctr"/>
            <a:r>
              <a:rPr lang="en-PH" altLang="en-US" sz="2000" b="1" dirty="0" smtClean="0">
                <a:solidFill>
                  <a:schemeClr val="tx1">
                    <a:lumMod val="85000"/>
                    <a:lumOff val="15000"/>
                  </a:schemeClr>
                </a:solidFill>
              </a:rPr>
              <a:t>Teacher</a:t>
            </a:r>
            <a:br>
              <a:rPr lang="en-PH" altLang="en-US" sz="2000" b="1" dirty="0" smtClean="0">
                <a:solidFill>
                  <a:schemeClr val="tx1">
                    <a:lumMod val="85000"/>
                    <a:lumOff val="15000"/>
                  </a:schemeClr>
                </a:solidFill>
              </a:rPr>
            </a:br>
            <a:endParaRPr lang="en-PH" altLang="en-US" sz="2000" b="1" dirty="0" smtClean="0">
              <a:solidFill>
                <a:schemeClr val="tx1">
                  <a:lumMod val="85000"/>
                  <a:lumOff val="15000"/>
                </a:schemeClr>
              </a:solidFill>
            </a:endParaRPr>
          </a:p>
          <a:p>
            <a:endParaRPr lang="en-US" sz="2000" b="1" dirty="0">
              <a:solidFill>
                <a:schemeClr val="tx1">
                  <a:lumMod val="85000"/>
                  <a:lumOff val="15000"/>
                </a:schemeClr>
              </a:solidFill>
            </a:endParaRPr>
          </a:p>
          <a:p>
            <a:endParaRPr lang="en-US" sz="2000" b="1" dirty="0">
              <a:solidFill>
                <a:schemeClr val="tx1">
                  <a:lumMod val="85000"/>
                  <a:lumOff val="15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290" y="106680"/>
            <a:ext cx="6347714" cy="1320800"/>
          </a:xfrm>
        </p:spPr>
        <p:txBody>
          <a:bodyPr/>
          <a:lstStyle/>
          <a:p>
            <a:r>
              <a:rPr lang="en-PH" sz="2800" dirty="0" smtClean="0"/>
              <a:t>ACTIVITY PROPER</a:t>
            </a:r>
            <a:endParaRPr lang="en-PH" sz="2800" dirty="0" smtClean="0"/>
          </a:p>
        </p:txBody>
      </p:sp>
      <p:sp>
        <p:nvSpPr>
          <p:cNvPr id="3" name="Content Placeholder 2"/>
          <p:cNvSpPr>
            <a:spLocks noGrp="1"/>
          </p:cNvSpPr>
          <p:nvPr>
            <p:ph sz="half" idx="1"/>
          </p:nvPr>
        </p:nvSpPr>
        <p:spPr>
          <a:xfrm>
            <a:off x="326390" y="656590"/>
            <a:ext cx="8307070" cy="6001385"/>
          </a:xfrm>
        </p:spPr>
        <p:txBody>
          <a:bodyPr>
            <a:normAutofit fontScale="40000"/>
          </a:bodyPr>
          <a:lstStyle/>
          <a:p>
            <a:pPr marL="0" indent="0">
              <a:buNone/>
            </a:pPr>
            <a:r>
              <a:rPr lang="en-PH" sz="3200" dirty="0"/>
              <a:t>Prepare three cloud chambers in accordance with the Cloud Chambers instructions:</a:t>
            </a:r>
            <a:endParaRPr lang="en-PH" sz="3200" dirty="0"/>
          </a:p>
          <a:p>
            <a:pPr marL="0" indent="0">
              <a:buNone/>
            </a:pPr>
            <a:endParaRPr lang="en-PH" dirty="0"/>
          </a:p>
          <a:p>
            <a:pPr marL="0" indent="0">
              <a:buNone/>
            </a:pPr>
            <a:r>
              <a:rPr lang="en-PH" sz="3600" dirty="0"/>
              <a:t>SET UP:</a:t>
            </a:r>
            <a:endParaRPr lang="en-PH" sz="3600" dirty="0"/>
          </a:p>
          <a:p>
            <a:pPr marL="0" indent="0">
              <a:buNone/>
            </a:pPr>
            <a:endParaRPr lang="en-PH" dirty="0"/>
          </a:p>
          <a:p>
            <a:pPr marL="0" indent="0">
              <a:buNone/>
            </a:pPr>
            <a:endParaRPr lang="en-PH" dirty="0"/>
          </a:p>
          <a:p>
            <a:pPr marL="0" indent="0">
              <a:buNone/>
            </a:pPr>
            <a:endParaRPr lang="en-PH" dirty="0"/>
          </a:p>
          <a:p>
            <a:pPr marL="0" indent="0">
              <a:buNone/>
            </a:pPr>
            <a:endParaRPr lang="en-PH" dirty="0"/>
          </a:p>
          <a:p>
            <a:pPr marL="0" indent="0">
              <a:buNone/>
            </a:pPr>
            <a:r>
              <a:rPr lang="en-PH" dirty="0"/>
              <a:t>	</a:t>
            </a:r>
            <a:endParaRPr lang="en-PH" dirty="0"/>
          </a:p>
          <a:p>
            <a:pPr marL="0" indent="0">
              <a:buNone/>
            </a:pPr>
            <a:endParaRPr lang="en-PH" dirty="0"/>
          </a:p>
          <a:p>
            <a:pPr marL="0" indent="0">
              <a:buNone/>
            </a:pPr>
            <a:endParaRPr lang="en-PH" dirty="0"/>
          </a:p>
          <a:p>
            <a:pPr marL="0" indent="0">
              <a:buNone/>
            </a:pPr>
            <a:endParaRPr lang="en-PH" dirty="0"/>
          </a:p>
          <a:p>
            <a:pPr marL="0" indent="0">
              <a:buNone/>
            </a:pPr>
            <a:endParaRPr lang="en-PH" dirty="0"/>
          </a:p>
          <a:p>
            <a:pPr marL="0" indent="0">
              <a:buNone/>
            </a:pPr>
            <a:endParaRPr lang="en-PH" dirty="0"/>
          </a:p>
          <a:p>
            <a:pPr marL="0" indent="0">
              <a:buNone/>
            </a:pPr>
            <a:r>
              <a:rPr lang="en-PH" sz="3600" dirty="0"/>
              <a:t>a.Open the lid of the cloud chamber and saturate the felt strip inside </a:t>
            </a:r>
            <a:endParaRPr lang="en-PH" sz="3600" dirty="0"/>
          </a:p>
          <a:p>
            <a:pPr marL="0" indent="0">
              <a:buNone/>
            </a:pPr>
            <a:r>
              <a:rPr lang="en-PH" sz="3600" dirty="0"/>
              <a:t>b.Put some alcohol  on the foam in the side of the chamber</a:t>
            </a:r>
            <a:endParaRPr lang="en-PH" sz="3600" dirty="0"/>
          </a:p>
          <a:p>
            <a:pPr marL="0" indent="0">
              <a:buNone/>
            </a:pPr>
            <a:r>
              <a:rPr lang="en-PH" sz="3600" dirty="0"/>
              <a:t>c.Then, put the radiation source inside the cloud chamber and replace the lid tightly.</a:t>
            </a:r>
            <a:endParaRPr lang="en-PH" sz="3600" dirty="0"/>
          </a:p>
          <a:p>
            <a:pPr marL="0" indent="0">
              <a:buNone/>
            </a:pPr>
            <a:r>
              <a:rPr lang="en-PH" sz="3600" dirty="0"/>
              <a:t>d.Place the palm of your hand firmly on top of the cloud chamber for about 1 to 5 minutes to evaporate the alcohol.</a:t>
            </a:r>
            <a:endParaRPr lang="en-PH" sz="3600" dirty="0"/>
          </a:p>
          <a:p>
            <a:pPr marL="0" indent="0">
              <a:buNone/>
            </a:pPr>
            <a:r>
              <a:rPr lang="en-PH" sz="3600" dirty="0"/>
              <a:t>e.Place the cloud chamber on a piece of FLAT dry ice that is at least a little larger than the chamber.</a:t>
            </a:r>
            <a:endParaRPr lang="en-PH" sz="3600" dirty="0"/>
          </a:p>
          <a:p>
            <a:pPr marL="0" indent="0">
              <a:buNone/>
            </a:pPr>
            <a:r>
              <a:rPr lang="en-PH" sz="3600" dirty="0"/>
              <a:t>f.Turn off the lights in the room and point the flashlight through the cloud chamber to make the ion tracks easier to see.  Tracks should begin a few minutes after placement on dry ice.</a:t>
            </a:r>
            <a:endParaRPr lang="en-PH" sz="3600" dirty="0"/>
          </a:p>
        </p:txBody>
      </p:sp>
      <p:pic>
        <p:nvPicPr>
          <p:cNvPr id="4" name="Picture 4" descr="http://www.nuclearconnect.org/wp-content/uploads/2014/08/cloudchamber.gif"/>
          <p:cNvPicPr>
            <a:picLocks noChangeAspect="1" noChangeArrowheads="1"/>
          </p:cNvPicPr>
          <p:nvPr>
            <p:ph sz="half" idx="2"/>
          </p:nvPr>
        </p:nvPicPr>
        <p:blipFill>
          <a:blip r:embed="rId1">
            <a:extLst>
              <a:ext uri="{28A0092B-C50C-407E-A947-70E740481C1C}">
                <a14:useLocalDpi xmlns:a14="http://schemas.microsoft.com/office/drawing/2010/main" val="0"/>
              </a:ext>
            </a:extLst>
          </a:blip>
          <a:srcRect/>
          <a:stretch>
            <a:fillRect/>
          </a:stretch>
        </p:blipFill>
        <p:spPr>
          <a:xfrm>
            <a:off x="1137920" y="1211580"/>
            <a:ext cx="5523230" cy="2423795"/>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PH" dirty="0" smtClean="0"/>
              <a:t>Guide questions</a:t>
            </a:r>
            <a:endParaRPr lang="en-PH" dirty="0"/>
          </a:p>
        </p:txBody>
      </p:sp>
      <p:sp>
        <p:nvSpPr>
          <p:cNvPr id="3" name="Content Placeholder 2"/>
          <p:cNvSpPr>
            <a:spLocks noGrp="1"/>
          </p:cNvSpPr>
          <p:nvPr>
            <p:ph idx="1"/>
          </p:nvPr>
        </p:nvSpPr>
        <p:spPr>
          <a:xfrm>
            <a:off x="361315" y="1280160"/>
            <a:ext cx="8421370" cy="4980305"/>
          </a:xfrm>
        </p:spPr>
        <p:style>
          <a:lnRef idx="1">
            <a:schemeClr val="accent4"/>
          </a:lnRef>
          <a:fillRef idx="2">
            <a:schemeClr val="accent4"/>
          </a:fillRef>
          <a:effectRef idx="1">
            <a:schemeClr val="accent4"/>
          </a:effectRef>
          <a:fontRef idx="minor">
            <a:schemeClr val="dk1"/>
          </a:fontRef>
        </p:style>
        <p:txBody>
          <a:bodyPr>
            <a:noAutofit/>
          </a:bodyPr>
          <a:lstStyle/>
          <a:p>
            <a:pPr marL="0" indent="0">
              <a:buNone/>
            </a:pPr>
            <a:r>
              <a:rPr lang="en-PH" sz="2000" dirty="0" smtClean="0"/>
              <a:t>1.Because you could not see the radiation, how did you feel when as you were observing the chamber?</a:t>
            </a:r>
            <a:endParaRPr lang="en-PH" sz="2000" dirty="0" smtClean="0"/>
          </a:p>
          <a:p>
            <a:pPr marL="0" indent="0">
              <a:buNone/>
            </a:pPr>
            <a:r>
              <a:rPr lang="en-PH" sz="2000" dirty="0" smtClean="0"/>
              <a:t>2.What do you think is creating the vapor tracks?</a:t>
            </a:r>
            <a:endParaRPr lang="en-PH" sz="2000" dirty="0" smtClean="0"/>
          </a:p>
          <a:p>
            <a:pPr marL="0" indent="0">
              <a:buNone/>
            </a:pPr>
            <a:r>
              <a:rPr lang="en-PH" sz="2000" dirty="0" smtClean="0"/>
              <a:t>3.What do you think is happening to the radioactive source during the activity?</a:t>
            </a:r>
            <a:endParaRPr lang="en-PH" sz="2000" dirty="0" smtClean="0"/>
          </a:p>
          <a:p>
            <a:pPr marL="0" indent="0">
              <a:buNone/>
            </a:pPr>
            <a:r>
              <a:rPr lang="en-PH" sz="2000" dirty="0" smtClean="0"/>
              <a:t>4.How do you think is it creating them?</a:t>
            </a:r>
            <a:endParaRPr lang="en-PH" sz="2000" dirty="0" smtClean="0"/>
          </a:p>
          <a:p>
            <a:pPr marL="0" indent="0">
              <a:buNone/>
            </a:pPr>
            <a:r>
              <a:rPr lang="en-PH" sz="2000" dirty="0" smtClean="0"/>
              <a:t>5.What radiation "footprints" or patterns did you see? Describe/draw them.</a:t>
            </a:r>
            <a:endParaRPr lang="en-PH" sz="2000" dirty="0" smtClean="0"/>
          </a:p>
          <a:p>
            <a:pPr marL="0" indent="0">
              <a:buNone/>
            </a:pPr>
            <a:r>
              <a:rPr lang="en-PH" sz="2000" dirty="0" smtClean="0"/>
              <a:t>6.What do you think is the importance of cloud chamber in understanding ionizing radiation?</a:t>
            </a:r>
            <a:endParaRPr lang="en-PH" sz="2000" dirty="0" smtClean="0"/>
          </a:p>
          <a:p>
            <a:pPr marL="0" indent="0">
              <a:buNone/>
            </a:pPr>
            <a:r>
              <a:rPr lang="en-PH" sz="2000" dirty="0" smtClean="0"/>
              <a:t>7.What do you think happens to the source’s radioactivity after the release of radiation for some time?</a:t>
            </a:r>
            <a:endParaRPr lang="en-PH" sz="2000" dirty="0" smtClean="0"/>
          </a:p>
          <a:p>
            <a:pPr marL="0" indent="0">
              <a:buNone/>
            </a:pPr>
            <a:endParaRPr lang="en-PH" sz="2000"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PH" altLang="en-US"/>
              <a:t>Processing Questions for Application</a:t>
            </a:r>
            <a:endParaRPr lang="en-PH" altLang="en-US"/>
          </a:p>
        </p:txBody>
      </p:sp>
      <p:sp>
        <p:nvSpPr>
          <p:cNvPr id="3" name="Content Placeholder 2"/>
          <p:cNvSpPr>
            <a:spLocks noGrp="1"/>
          </p:cNvSpPr>
          <p:nvPr>
            <p:ph idx="1"/>
          </p:nvPr>
        </p:nvSpPr>
        <p:spPr>
          <a:xfrm>
            <a:off x="516890" y="1838960"/>
            <a:ext cx="6812280" cy="4742815"/>
          </a:xfrm>
        </p:spPr>
        <p:style>
          <a:lnRef idx="1">
            <a:schemeClr val="accent1"/>
          </a:lnRef>
          <a:fillRef idx="2">
            <a:schemeClr val="accent1"/>
          </a:fillRef>
          <a:effectRef idx="1">
            <a:schemeClr val="accent1"/>
          </a:effectRef>
          <a:fontRef idx="minor">
            <a:schemeClr val="dk1"/>
          </a:fontRef>
        </p:style>
        <p:txBody>
          <a:bodyPr>
            <a:noAutofit/>
          </a:bodyPr>
          <a:p>
            <a:pPr marL="0" indent="0">
              <a:buNone/>
            </a:pPr>
            <a:r>
              <a:rPr lang="en-PH" altLang="en-US" sz="2000"/>
              <a:t>1. </a:t>
            </a:r>
            <a:r>
              <a:rPr lang="en-US" sz="2000"/>
              <a:t>Can you cite the important concepts learned from the discussion?</a:t>
            </a:r>
            <a:endParaRPr lang="en-US" sz="2000"/>
          </a:p>
          <a:p>
            <a:pPr marL="0" indent="0">
              <a:buNone/>
            </a:pPr>
            <a:r>
              <a:rPr lang="en-PH" altLang="en-US" sz="2000"/>
              <a:t>2. </a:t>
            </a:r>
            <a:r>
              <a:rPr lang="en-US" sz="2000"/>
              <a:t>Having the previous knowledge about the EM spectrum, do all regions of the spectrum emit ionizing radiation? Explain why?</a:t>
            </a:r>
            <a:endParaRPr lang="en-US" sz="2000"/>
          </a:p>
          <a:p>
            <a:pPr marL="0" indent="0">
              <a:buNone/>
            </a:pPr>
            <a:r>
              <a:rPr lang="en-PH" altLang="en-US" sz="2000"/>
              <a:t>3. </a:t>
            </a:r>
            <a:r>
              <a:rPr lang="en-US" sz="2000"/>
              <a:t>If there are EM waves that cannot produce ions, what do we call these radiation? </a:t>
            </a:r>
            <a:endParaRPr lang="en-US" sz="2000"/>
          </a:p>
          <a:p>
            <a:pPr marL="0" indent="0">
              <a:buNone/>
            </a:pPr>
            <a:r>
              <a:rPr lang="en-PH" altLang="en-US" sz="2000"/>
              <a:t>4. </a:t>
            </a:r>
            <a:r>
              <a:rPr lang="en-US" sz="2000"/>
              <a:t>Can you cite some EM waves that are ionizing? Non –ionizing?</a:t>
            </a:r>
            <a:endParaRPr lang="en-US" sz="2000"/>
          </a:p>
          <a:p>
            <a:pPr marL="0" indent="0">
              <a:buNone/>
            </a:pPr>
            <a:r>
              <a:rPr lang="en-PH" altLang="en-US" sz="2000"/>
              <a:t>5. </a:t>
            </a:r>
            <a:r>
              <a:rPr lang="en-US" sz="2000"/>
              <a:t>Now that you know that ionizing radiation can be traced and detected. Can you give some applications of ionizing radiation that you are familiar with? Like in medicine, industry or agriculture?</a:t>
            </a:r>
            <a:endParaRPr lang="en-US" sz="20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sz="half" idx="1"/>
          </p:nvPr>
        </p:nvSpPr>
        <p:spPr>
          <a:xfrm>
            <a:off x="603250" y="370840"/>
            <a:ext cx="6339205" cy="5701665"/>
          </a:xfrm>
        </p:spPr>
        <p:txBody>
          <a:bodyPr>
            <a:normAutofit fontScale="25000"/>
          </a:bodyPr>
          <a:p>
            <a:pPr marL="0" indent="0">
              <a:buNone/>
            </a:pPr>
            <a:r>
              <a:rPr lang="en-US" sz="6600"/>
              <a:t>Here are some images showing the applications of ionizing radiation in our lives. </a:t>
            </a:r>
            <a:endParaRPr lang="en-US" sz="6600"/>
          </a:p>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a:p>
            <a:pPr marL="0" indent="0">
              <a:buNone/>
            </a:pPr>
            <a:endParaRPr lang="en-US"/>
          </a:p>
          <a:p>
            <a:pPr marL="0" indent="0">
              <a:buNone/>
            </a:pPr>
            <a:endParaRPr lang="en-US"/>
          </a:p>
          <a:p>
            <a:endParaRPr lang="en-US"/>
          </a:p>
          <a:p>
            <a:endParaRPr lang="en-US"/>
          </a:p>
          <a:p>
            <a:endParaRPr lang="en-US"/>
          </a:p>
          <a:p>
            <a:r>
              <a:rPr lang="en-US" sz="2400"/>
              <a:t>https://www.cdc.gov/nceh/radiation/ionizing.htm</a:t>
            </a:r>
            <a:endParaRPr lang="en-US" sz="2400"/>
          </a:p>
          <a:p>
            <a:r>
              <a:rPr lang="en-US" sz="2400"/>
              <a:t>http://www.parkwaycancercentre.com/</a:t>
            </a:r>
            <a:endParaRPr lang="en-US" sz="2400"/>
          </a:p>
          <a:p>
            <a:r>
              <a:rPr lang="en-US" sz="2400"/>
              <a:t>http://www.lkabminerals.com/en/industry-uses/building--construction/</a:t>
            </a:r>
            <a:endParaRPr lang="en-US" sz="2400"/>
          </a:p>
        </p:txBody>
      </p:sp>
      <p:pic>
        <p:nvPicPr>
          <p:cNvPr id="4" name="Picture 2" descr="Image result for ionizing radiation in medical field"/>
          <p:cNvPicPr>
            <a:picLocks noChangeAspect="1" noChangeArrowheads="1"/>
          </p:cNvPicPr>
          <p:nvPr>
            <p:ph sz="half" idx="2"/>
          </p:nvPr>
        </p:nvPicPr>
        <p:blipFill>
          <a:blip r:embed="rId1">
            <a:extLst>
              <a:ext uri="{28A0092B-C50C-407E-A947-70E740481C1C}">
                <a14:useLocalDpi xmlns:a14="http://schemas.microsoft.com/office/drawing/2010/main" val="0"/>
              </a:ext>
            </a:extLst>
          </a:blip>
          <a:srcRect/>
          <a:stretch>
            <a:fillRect/>
          </a:stretch>
        </p:blipFill>
        <p:spPr>
          <a:xfrm>
            <a:off x="1178560" y="1130935"/>
            <a:ext cx="2051685" cy="1613535"/>
          </a:xfrm>
          <a:prstGeom prst="rect">
            <a:avLst/>
          </a:prstGeom>
          <a:noFill/>
          <a:ln>
            <a:noFill/>
          </a:ln>
        </p:spPr>
      </p:pic>
      <p:pic>
        <p:nvPicPr>
          <p:cNvPr id="6" name="Picture 6" descr="Image result for radiation therapy in the philippin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3324225" y="1115695"/>
            <a:ext cx="2326005" cy="1644650"/>
          </a:xfrm>
          <a:prstGeom prst="rect">
            <a:avLst/>
          </a:prstGeom>
          <a:noFill/>
          <a:ln>
            <a:noFill/>
          </a:ln>
        </p:spPr>
      </p:pic>
      <p:pic>
        <p:nvPicPr>
          <p:cNvPr id="7" name="Picture 7" descr="Image result for food irradiation in the philippin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a:xfrm>
            <a:off x="1210310" y="2875915"/>
            <a:ext cx="2019935" cy="2303780"/>
          </a:xfrm>
          <a:prstGeom prst="rect">
            <a:avLst/>
          </a:prstGeom>
          <a:noFill/>
          <a:ln>
            <a:noFill/>
          </a:ln>
        </p:spPr>
      </p:pic>
      <p:pic>
        <p:nvPicPr>
          <p:cNvPr id="8" name="Picture 8" descr="Image result for ionizing radiation and construction in the philippine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a:xfrm>
            <a:off x="3359785" y="2938780"/>
            <a:ext cx="2254885" cy="2177415"/>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PH" b="1" dirty="0" smtClean="0"/>
              <a:t>GENERALIZATION</a:t>
            </a:r>
            <a:endParaRPr lang="en-PH" b="1" dirty="0"/>
          </a:p>
        </p:txBody>
      </p:sp>
      <p:sp>
        <p:nvSpPr>
          <p:cNvPr id="3" name="Content Placeholder 2"/>
          <p:cNvSpPr>
            <a:spLocks noGrp="1"/>
          </p:cNvSpPr>
          <p:nvPr>
            <p:ph sz="half" idx="1"/>
          </p:nvPr>
        </p:nvSpPr>
        <p:spPr>
          <a:xfrm>
            <a:off x="609600" y="1543050"/>
            <a:ext cx="6136005" cy="4498340"/>
          </a:xfrm>
        </p:spPr>
        <p:txBody>
          <a:bodyPr/>
          <a:lstStyle/>
          <a:p>
            <a:r>
              <a:rPr lang="en-PH" dirty="0" smtClean="0"/>
              <a:t>Through your own graphic organizer/ concept map summarize the important things you learned in today’s lesson</a:t>
            </a:r>
            <a:endParaRPr lang="en-PH" dirty="0"/>
          </a:p>
        </p:txBody>
      </p:sp>
      <p:pic>
        <p:nvPicPr>
          <p:cNvPr id="4" name="Content Placeholder 3" descr="Picture1"/>
          <p:cNvPicPr>
            <a:picLocks noChangeAspect="1"/>
          </p:cNvPicPr>
          <p:nvPr>
            <p:ph sz="half" idx="2"/>
          </p:nvPr>
        </p:nvPicPr>
        <p:blipFill>
          <a:blip r:embed="rId1"/>
          <a:stretch>
            <a:fillRect/>
          </a:stretch>
        </p:blipFill>
        <p:spPr>
          <a:xfrm>
            <a:off x="1202690" y="2637155"/>
            <a:ext cx="5761355" cy="3063875"/>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855" y="220345"/>
            <a:ext cx="8915400" cy="1706562"/>
          </a:xfrm>
        </p:spPr>
        <p:txBody>
          <a:bodyPr>
            <a:noAutofit/>
          </a:bodyPr>
          <a:lstStyle/>
          <a:p>
            <a:r>
              <a:rPr lang="en-US" sz="5400" b="1" dirty="0" smtClean="0"/>
              <a:t>TRUE, FALSE OR UNDECIDED?</a:t>
            </a:r>
            <a:endParaRPr lang="en-US" sz="5400" b="1" dirty="0"/>
          </a:p>
        </p:txBody>
      </p:sp>
      <p:sp>
        <p:nvSpPr>
          <p:cNvPr id="3" name="Content Placeholder 2"/>
          <p:cNvSpPr>
            <a:spLocks noGrp="1"/>
          </p:cNvSpPr>
          <p:nvPr>
            <p:ph idx="1"/>
          </p:nvPr>
        </p:nvSpPr>
        <p:spPr>
          <a:xfrm>
            <a:off x="497840" y="2018665"/>
            <a:ext cx="7485380" cy="3890645"/>
          </a:xfrm>
        </p:spPr>
        <p:txBody>
          <a:bodyPr/>
          <a:lstStyle/>
          <a:p>
            <a:pPr marL="0" indent="0">
              <a:buNone/>
            </a:pPr>
            <a:r>
              <a:rPr lang="en-PH" sz="3200" cap="all" dirty="0" smtClean="0"/>
              <a:t>in this activity you will be given statements related to the lesson. you will answer either </a:t>
            </a:r>
            <a:r>
              <a:rPr lang="en-PH" sz="3200" b="1" cap="all" dirty="0" smtClean="0"/>
              <a:t>true</a:t>
            </a:r>
            <a:r>
              <a:rPr lang="en-PH" sz="3200" cap="all" dirty="0" smtClean="0"/>
              <a:t>, </a:t>
            </a:r>
            <a:r>
              <a:rPr lang="en-PH" sz="3200" b="1" cap="all" dirty="0" smtClean="0"/>
              <a:t>false </a:t>
            </a:r>
            <a:r>
              <a:rPr lang="en-PH" sz="3200" cap="all" dirty="0" smtClean="0"/>
              <a:t>or </a:t>
            </a:r>
            <a:r>
              <a:rPr lang="en-PH" sz="3200" b="1" cap="all" dirty="0" smtClean="0"/>
              <a:t>undecided </a:t>
            </a:r>
            <a:r>
              <a:rPr lang="en-PH" sz="3200" cap="all" dirty="0" smtClean="0"/>
              <a:t>for each statement.  You will line up in front of your answer which is posted on the board.</a:t>
            </a:r>
            <a:endParaRPr lang="en-PH" sz="3200" cap="all"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310" y="101600"/>
            <a:ext cx="6623685" cy="541020"/>
          </a:xfrm>
        </p:spPr>
        <p:style>
          <a:lnRef idx="1">
            <a:schemeClr val="accent5"/>
          </a:lnRef>
          <a:fillRef idx="2">
            <a:schemeClr val="accent5"/>
          </a:fillRef>
          <a:effectRef idx="1">
            <a:schemeClr val="accent5"/>
          </a:effectRef>
          <a:fontRef idx="minor">
            <a:schemeClr val="dk1"/>
          </a:fontRef>
        </p:style>
        <p:txBody>
          <a:bodyPr>
            <a:noAutofit/>
          </a:bodyPr>
          <a:lstStyle/>
          <a:p>
            <a:r>
              <a:rPr lang="en-US" sz="3200" b="1" dirty="0" smtClean="0"/>
              <a:t>TRUE, FALSE OR UNDECIDED?</a:t>
            </a:r>
            <a:endParaRPr lang="en-US" sz="3200" b="1" dirty="0" smtClean="0"/>
          </a:p>
        </p:txBody>
      </p:sp>
      <p:sp>
        <p:nvSpPr>
          <p:cNvPr id="101" name="Text Box 100"/>
          <p:cNvSpPr txBox="1"/>
          <p:nvPr/>
        </p:nvSpPr>
        <p:spPr>
          <a:xfrm>
            <a:off x="274955" y="760095"/>
            <a:ext cx="8594725" cy="6431280"/>
          </a:xfrm>
          <a:prstGeom prst="rect">
            <a:avLst/>
          </a:prstGeom>
          <a:noFill/>
          <a:ln w="9525">
            <a:noFill/>
          </a:ln>
        </p:spPr>
        <p:txBody>
          <a:bodyPr wrap="square">
            <a:spAutoFit/>
          </a:bodyPr>
          <a:p>
            <a:pPr indent="0"/>
            <a:r>
              <a:rPr sz="2800" b="0">
                <a:latin typeface="Calibri" panose="020F0502020204030204" charset="0"/>
                <a:cs typeface="Calibri" panose="020F0502020204030204" charset="0"/>
              </a:rPr>
              <a:t>1. Visible light and radio waves are examples of ionizing radiation.</a:t>
            </a:r>
            <a:endParaRPr sz="2800" b="0">
              <a:latin typeface="Calibri" panose="020F0502020204030204" charset="0"/>
              <a:cs typeface="Calibri" panose="020F0502020204030204" charset="0"/>
            </a:endParaRPr>
          </a:p>
          <a:p>
            <a:pPr indent="0"/>
            <a:endParaRPr sz="2800" b="0">
              <a:latin typeface="Calibri" panose="020F0502020204030204" charset="0"/>
              <a:cs typeface="Calibri" panose="020F0502020204030204" charset="0"/>
            </a:endParaRPr>
          </a:p>
          <a:p>
            <a:pPr indent="0"/>
            <a:r>
              <a:rPr lang="en-PH" sz="2800" b="0">
                <a:latin typeface="Calibri" panose="020F0502020204030204" charset="0"/>
                <a:cs typeface="Calibri" panose="020F0502020204030204" charset="0"/>
              </a:rPr>
              <a:t>2. </a:t>
            </a:r>
            <a:r>
              <a:rPr sz="2800" b="0">
                <a:latin typeface="Calibri" panose="020F0502020204030204" charset="0"/>
                <a:cs typeface="Calibri" panose="020F0502020204030204" charset="0"/>
              </a:rPr>
              <a:t>Ionizing radiation is emitted in a straight single path from a source  towards the environmen</a:t>
            </a:r>
            <a:r>
              <a:rPr lang="en-PH" sz="2800" b="0">
                <a:latin typeface="Calibri" panose="020F0502020204030204" charset="0"/>
                <a:cs typeface="Calibri" panose="020F0502020204030204" charset="0"/>
              </a:rPr>
              <a:t>t</a:t>
            </a:r>
            <a:endParaRPr lang="en-PH" sz="2800" b="0">
              <a:latin typeface="Calibri" panose="020F0502020204030204" charset="0"/>
              <a:cs typeface="Calibri" panose="020F0502020204030204" charset="0"/>
            </a:endParaRPr>
          </a:p>
          <a:p>
            <a:pPr indent="0"/>
            <a:endParaRPr lang="en-PH" sz="2800" b="0">
              <a:latin typeface="Calibri" panose="020F0502020204030204" charset="0"/>
              <a:cs typeface="Calibri" panose="020F0502020204030204" charset="0"/>
            </a:endParaRPr>
          </a:p>
          <a:p>
            <a:pPr indent="0"/>
            <a:r>
              <a:rPr lang="en-PH" sz="2800" b="0">
                <a:latin typeface="Calibri" panose="020F0502020204030204" charset="0"/>
                <a:cs typeface="Calibri" panose="020F0502020204030204" charset="0"/>
              </a:rPr>
              <a:t>3. </a:t>
            </a:r>
            <a:r>
              <a:rPr sz="2800" b="0">
                <a:latin typeface="Calibri" panose="020F0502020204030204" charset="0"/>
                <a:cs typeface="Calibri" panose="020F0502020204030204" charset="0"/>
              </a:rPr>
              <a:t>Ionizing radiation can cause harmful effects if not handled properly</a:t>
            </a:r>
            <a:endParaRPr sz="2800" b="0">
              <a:latin typeface="Calibri" panose="020F0502020204030204" charset="0"/>
              <a:cs typeface="Calibri" panose="020F0502020204030204" charset="0"/>
            </a:endParaRPr>
          </a:p>
          <a:p>
            <a:pPr indent="0"/>
            <a:endParaRPr sz="2800" b="0">
              <a:latin typeface="Calibri" panose="020F0502020204030204" charset="0"/>
              <a:cs typeface="Calibri" panose="020F0502020204030204" charset="0"/>
            </a:endParaRPr>
          </a:p>
          <a:p>
            <a:pPr indent="0"/>
            <a:r>
              <a:rPr lang="en-PH" sz="2800" b="0">
                <a:latin typeface="Calibri" panose="020F0502020204030204" charset="0"/>
                <a:cs typeface="Calibri" panose="020F0502020204030204" charset="0"/>
              </a:rPr>
              <a:t>4.</a:t>
            </a:r>
            <a:r>
              <a:rPr sz="2800" b="0">
                <a:latin typeface="Calibri" panose="020F0502020204030204" charset="0"/>
                <a:cs typeface="Calibri" panose="020F0502020204030204" charset="0"/>
              </a:rPr>
              <a:t> Ionizing radiation is mainly used for telecommunication technology</a:t>
            </a:r>
            <a:endParaRPr sz="2800" b="0">
              <a:latin typeface="Calibri" panose="020F0502020204030204" charset="0"/>
              <a:cs typeface="Calibri" panose="020F0502020204030204" charset="0"/>
            </a:endParaRPr>
          </a:p>
          <a:p>
            <a:pPr indent="0"/>
            <a:r>
              <a:rPr sz="2800" b="0">
                <a:latin typeface="Calibri" panose="020F0502020204030204" charset="0"/>
                <a:cs typeface="Calibri" panose="020F0502020204030204" charset="0"/>
              </a:rPr>
              <a:t>5. Ionizing radiation has the ability to create ions as it interacts with its environment. </a:t>
            </a:r>
            <a:endParaRPr sz="2800" b="0">
              <a:latin typeface="Calibri" panose="020F0502020204030204" charset="0"/>
              <a:cs typeface="Calibri" panose="020F0502020204030204" charset="0"/>
            </a:endParaRPr>
          </a:p>
          <a:p>
            <a:pPr indent="0"/>
            <a:r>
              <a:rPr sz="2000" b="1">
                <a:latin typeface="Arial" panose="020B0604020202020204" pitchFamily="34" charset="0"/>
                <a:cs typeface="Arial" panose="020B0604020202020204" pitchFamily="34" charset="0"/>
              </a:rPr>
              <a:t> </a:t>
            </a:r>
            <a:endParaRPr lang="en-US" sz="2000" b="1">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PH" b="1" dirty="0" smtClean="0"/>
              <a:t>Career Spotlight</a:t>
            </a:r>
            <a:endParaRPr lang="en-PH" b="1" dirty="0"/>
          </a:p>
        </p:txBody>
      </p:sp>
      <p:pic>
        <p:nvPicPr>
          <p:cNvPr id="4" name="Content Placeholder 3"/>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685799" y="1401073"/>
            <a:ext cx="3854283" cy="2408927"/>
          </a:xfrm>
        </p:spPr>
      </p:pic>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95789" y="2605536"/>
            <a:ext cx="3362325" cy="3962400"/>
          </a:xfrm>
          <a:prstGeom prst="rect">
            <a:avLst/>
          </a:prstGeom>
        </p:spPr>
      </p:pic>
      <p:sp>
        <p:nvSpPr>
          <p:cNvPr id="6" name="TextBox 5"/>
          <p:cNvSpPr txBox="1"/>
          <p:nvPr/>
        </p:nvSpPr>
        <p:spPr>
          <a:xfrm>
            <a:off x="1358943" y="4063516"/>
            <a:ext cx="2507994" cy="523220"/>
          </a:xfrm>
          <a:prstGeom prst="rect">
            <a:avLst/>
          </a:prstGeom>
          <a:noFill/>
        </p:spPr>
        <p:txBody>
          <a:bodyPr wrap="none" rtlCol="0">
            <a:spAutoFit/>
          </a:bodyPr>
          <a:lstStyle/>
          <a:p>
            <a:r>
              <a:rPr lang="en-PH" sz="2800" b="1" dirty="0" smtClean="0"/>
              <a:t>Young Scientist </a:t>
            </a:r>
            <a:endParaRPr lang="en-PH" sz="2800" b="1" dirty="0"/>
          </a:p>
        </p:txBody>
      </p:sp>
      <p:sp>
        <p:nvSpPr>
          <p:cNvPr id="7" name="TextBox 6"/>
          <p:cNvSpPr txBox="1"/>
          <p:nvPr/>
        </p:nvSpPr>
        <p:spPr>
          <a:xfrm>
            <a:off x="5105400" y="1749977"/>
            <a:ext cx="3337837" cy="523220"/>
          </a:xfrm>
          <a:prstGeom prst="rect">
            <a:avLst/>
          </a:prstGeom>
          <a:noFill/>
        </p:spPr>
        <p:txBody>
          <a:bodyPr wrap="none" rtlCol="0">
            <a:spAutoFit/>
          </a:bodyPr>
          <a:lstStyle/>
          <a:p>
            <a:r>
              <a:rPr lang="en-PH" sz="2800" b="1" dirty="0" smtClean="0"/>
              <a:t>Inventor/ Researcher</a:t>
            </a:r>
            <a:endParaRPr lang="en-PH" sz="2800"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295040" y="289753"/>
            <a:ext cx="8229600" cy="1005647"/>
          </a:xfrm>
        </p:spPr>
        <p:txBody>
          <a:bodyPr/>
          <a:lstStyle/>
          <a:p>
            <a:r>
              <a:rPr lang="en-PH" b="1" dirty="0" smtClean="0"/>
              <a:t>Career Spotlight</a:t>
            </a:r>
            <a:endParaRPr lang="en-PH" b="1" dirty="0"/>
          </a:p>
        </p:txBody>
      </p:sp>
      <p:pic>
        <p:nvPicPr>
          <p:cNvPr id="4" name="Content Placeholder 3"/>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188904" y="4029075"/>
            <a:ext cx="4220936" cy="2514600"/>
          </a:xfrm>
        </p:spPr>
      </p:pic>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86649" y="1432753"/>
            <a:ext cx="4391025" cy="3038475"/>
          </a:xfrm>
          <a:prstGeom prst="rect">
            <a:avLst/>
          </a:prstGeom>
        </p:spPr>
      </p:pic>
      <p:sp>
        <p:nvSpPr>
          <p:cNvPr id="7" name="TextBox 6"/>
          <p:cNvSpPr txBox="1"/>
          <p:nvPr/>
        </p:nvSpPr>
        <p:spPr>
          <a:xfrm>
            <a:off x="5791200" y="4471228"/>
            <a:ext cx="2133600" cy="523220"/>
          </a:xfrm>
          <a:prstGeom prst="rect">
            <a:avLst/>
          </a:prstGeom>
          <a:noFill/>
        </p:spPr>
        <p:txBody>
          <a:bodyPr wrap="square" rtlCol="0">
            <a:spAutoFit/>
          </a:bodyPr>
          <a:lstStyle/>
          <a:p>
            <a:r>
              <a:rPr lang="en-PH" sz="2800" b="1" dirty="0" smtClean="0"/>
              <a:t>Engineer</a:t>
            </a:r>
            <a:endParaRPr lang="en-PH" sz="2800" b="1" dirty="0"/>
          </a:p>
        </p:txBody>
      </p:sp>
      <p:sp>
        <p:nvSpPr>
          <p:cNvPr id="8" name="TextBox 7"/>
          <p:cNvSpPr txBox="1"/>
          <p:nvPr/>
        </p:nvSpPr>
        <p:spPr>
          <a:xfrm>
            <a:off x="-13252" y="3276600"/>
            <a:ext cx="4367834" cy="461665"/>
          </a:xfrm>
          <a:prstGeom prst="rect">
            <a:avLst/>
          </a:prstGeom>
          <a:noFill/>
        </p:spPr>
        <p:txBody>
          <a:bodyPr wrap="square" rtlCol="0">
            <a:spAutoFit/>
          </a:bodyPr>
          <a:lstStyle/>
          <a:p>
            <a:r>
              <a:rPr lang="en-PH" sz="2400" b="1" dirty="0" smtClean="0"/>
              <a:t>Health Officer</a:t>
            </a:r>
            <a:endParaRPr lang="en-PH" sz="2400"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PH" dirty="0" smtClean="0"/>
              <a:t>Teacher</a:t>
            </a:r>
            <a:endParaRPr lang="en-PH" dirty="0"/>
          </a:p>
        </p:txBody>
      </p:sp>
      <p:pic>
        <p:nvPicPr>
          <p:cNvPr id="4" name="Content Placeholder 3"/>
          <p:cNvPicPr>
            <a:picLocks noGrp="1" noChangeAspect="1"/>
          </p:cNvPicPr>
          <p:nvPr>
            <p:ph idx="1"/>
          </p:nvPr>
        </p:nvPicPr>
        <p:blipFill>
          <a:blip r:embed="rId1" cstate="print">
            <a:extLst>
              <a:ext uri="{28A0092B-C50C-407E-A947-70E740481C1C}">
                <a14:useLocalDpi xmlns:a14="http://schemas.microsoft.com/office/drawing/2010/main" val="0"/>
              </a:ext>
            </a:extLst>
          </a:blip>
          <a:stretch>
            <a:fillRect/>
          </a:stretch>
        </p:blipFill>
        <p:spPr>
          <a:xfrm>
            <a:off x="2842260" y="1344930"/>
            <a:ext cx="3002915" cy="4103370"/>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latin typeface="Curlz MT" panose="04040404050702020202" pitchFamily="82" charset="0"/>
              </a:rPr>
              <a:t>FACT OR BLUFF</a:t>
            </a:r>
            <a:endParaRPr lang="en-US" sz="4800" b="1" dirty="0">
              <a:latin typeface="Curlz MT" panose="04040404050702020202" pitchFamily="82" charset="0"/>
            </a:endParaRPr>
          </a:p>
        </p:txBody>
      </p:sp>
      <p:sp>
        <p:nvSpPr>
          <p:cNvPr id="3" name="Content Placeholder 2"/>
          <p:cNvSpPr>
            <a:spLocks noGrp="1"/>
          </p:cNvSpPr>
          <p:nvPr>
            <p:ph idx="1"/>
          </p:nvPr>
        </p:nvSpPr>
        <p:spPr/>
        <p:txBody>
          <a:bodyPr>
            <a:normAutofit/>
          </a:bodyPr>
          <a:lstStyle/>
          <a:p>
            <a:pPr>
              <a:buNone/>
            </a:pPr>
            <a:r>
              <a:rPr lang="en-US" sz="3200" b="1" dirty="0" smtClean="0"/>
              <a:t>Directions</a:t>
            </a:r>
            <a:r>
              <a:rPr lang="en-US" b="1" dirty="0" smtClean="0"/>
              <a:t>:</a:t>
            </a:r>
            <a:endParaRPr lang="en-US" b="1" dirty="0" smtClean="0"/>
          </a:p>
          <a:p>
            <a:pPr>
              <a:buNone/>
            </a:pPr>
            <a:endParaRPr lang="en-US" b="1" dirty="0" smtClean="0"/>
          </a:p>
          <a:p>
            <a:pPr>
              <a:buNone/>
            </a:pPr>
            <a:r>
              <a:rPr lang="en-US" sz="3200" dirty="0" smtClean="0"/>
              <a:t>Answer </a:t>
            </a:r>
            <a:r>
              <a:rPr lang="en-US" sz="3200" b="1" dirty="0" smtClean="0"/>
              <a:t>FACT</a:t>
            </a:r>
            <a:r>
              <a:rPr lang="en-US" sz="3200" dirty="0" smtClean="0"/>
              <a:t> if the statement given is </a:t>
            </a:r>
            <a:r>
              <a:rPr lang="en-US" dirty="0" smtClean="0"/>
              <a:t>correct</a:t>
            </a:r>
            <a:r>
              <a:rPr lang="en-US" sz="3200" dirty="0" smtClean="0"/>
              <a:t> and, and </a:t>
            </a:r>
            <a:r>
              <a:rPr lang="en-US" sz="3200" b="1" dirty="0" smtClean="0"/>
              <a:t>BLUFF</a:t>
            </a:r>
            <a:r>
              <a:rPr lang="en-US" sz="3200" dirty="0" smtClean="0"/>
              <a:t> if the given statement is incorrect.</a:t>
            </a:r>
            <a:endParaRPr lang="en-US" sz="3200" dirty="0" smtClean="0"/>
          </a:p>
          <a:p>
            <a:pPr>
              <a:buNone/>
            </a:pPr>
            <a:endParaRPr lang="en-US" sz="32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9"/>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5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nodeType="click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 calcmode="lin" valueType="num">
                                      <p:cBhvr additive="base">
                                        <p:cTn id="1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ASSIGNMENT</a:t>
            </a:r>
            <a:endParaRPr lang="en-US" dirty="0"/>
          </a:p>
        </p:txBody>
      </p:sp>
      <p:sp>
        <p:nvSpPr>
          <p:cNvPr id="4" name="Content Placeholder 3"/>
          <p:cNvSpPr/>
          <p:nvPr>
            <p:ph idx="1"/>
          </p:nvPr>
        </p:nvSpPr>
        <p:spPr>
          <a:xfrm>
            <a:off x="214630" y="1419225"/>
            <a:ext cx="8714740" cy="4235450"/>
          </a:xfrm>
        </p:spPr>
        <p:txBody>
          <a:bodyPr>
            <a:noAutofit/>
          </a:bodyPr>
          <a:p>
            <a:pPr marL="0" indent="0">
              <a:buNone/>
            </a:pPr>
            <a:r>
              <a:rPr lang="en-US" sz="2400"/>
              <a:t>Kindly take note of the following for your homework activities.</a:t>
            </a:r>
            <a:endParaRPr lang="en-US" sz="2400"/>
          </a:p>
          <a:p>
            <a:pPr marL="0" indent="0">
              <a:buNone/>
            </a:pPr>
            <a:r>
              <a:rPr lang="en-US" sz="2400"/>
              <a:t>1.What are the other detectors used for ionizing radiation aside from cloud chamber? </a:t>
            </a:r>
            <a:endParaRPr lang="en-US" sz="2400"/>
          </a:p>
          <a:p>
            <a:pPr marL="0" indent="0">
              <a:buNone/>
            </a:pPr>
            <a:endParaRPr lang="en-US" sz="2000"/>
          </a:p>
          <a:p>
            <a:pPr marL="0" indent="0">
              <a:buNone/>
            </a:pPr>
            <a:r>
              <a:rPr lang="en-US" sz="2400"/>
              <a:t>2.Search some hospitals or other institutions near your place where ionizing radiation applications are used. List the technology and how the workers handle it.</a:t>
            </a:r>
            <a:endParaRPr lang="en-US" sz="2400"/>
          </a:p>
          <a:p>
            <a:pPr marL="0" indent="0">
              <a:buNone/>
            </a:pPr>
            <a:endParaRPr lang="en-US" sz="2000"/>
          </a:p>
          <a:p>
            <a:r>
              <a:rPr lang="en-US"/>
              <a:t>References: www.physicsclassroom.com, Physics by Giancoli and other physics books, visit also PNRI website.</a:t>
            </a:r>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ctr">
              <a:buNone/>
            </a:pPr>
            <a:r>
              <a:rPr lang="en-US" sz="9600" b="1" dirty="0" smtClean="0"/>
              <a:t>THANK YOU!</a:t>
            </a:r>
            <a:endParaRPr lang="en-US" sz="9600"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283597" y="-59635"/>
            <a:ext cx="8229600" cy="1143000"/>
          </a:xfrm>
        </p:spPr>
        <p:txBody>
          <a:bodyPr/>
          <a:lstStyle/>
          <a:p>
            <a:r>
              <a:rPr lang="en-US" sz="4000" b="1" dirty="0" smtClean="0">
                <a:latin typeface="Curlz MT" panose="04040404050702020202" pitchFamily="82" charset="0"/>
              </a:rPr>
              <a:t>FACT or BLUFF</a:t>
            </a:r>
            <a:endParaRPr lang="en-US" sz="4000" b="1" dirty="0" smtClean="0">
              <a:latin typeface="Curlz MT" panose="04040404050702020202" pitchFamily="82" charset="0"/>
            </a:endParaRPr>
          </a:p>
        </p:txBody>
      </p:sp>
      <p:sp>
        <p:nvSpPr>
          <p:cNvPr id="3" name="Content Placeholder 2"/>
          <p:cNvSpPr>
            <a:spLocks noGrp="1"/>
          </p:cNvSpPr>
          <p:nvPr>
            <p:ph idx="1"/>
          </p:nvPr>
        </p:nvSpPr>
        <p:spPr>
          <a:xfrm>
            <a:off x="283597" y="685800"/>
            <a:ext cx="8503920" cy="5943600"/>
          </a:xfrm>
        </p:spPr>
        <p:txBody>
          <a:bodyPr>
            <a:noAutofit/>
          </a:bodyPr>
          <a:lstStyle/>
          <a:p>
            <a:pPr marL="0" indent="0">
              <a:buNone/>
            </a:pPr>
            <a:r>
              <a:rPr lang="en-US" sz="2500" dirty="0" smtClean="0"/>
              <a:t>1. There are different types of energy on Erath. </a:t>
            </a:r>
            <a:endParaRPr lang="en-US" sz="2500" dirty="0" smtClean="0"/>
          </a:p>
          <a:p>
            <a:pPr marL="0" indent="0">
              <a:buNone/>
            </a:pPr>
            <a:endParaRPr lang="en-US" sz="2500" b="1" dirty="0" smtClean="0"/>
          </a:p>
          <a:p>
            <a:pPr marL="0" indent="0">
              <a:buNone/>
            </a:pPr>
            <a:r>
              <a:rPr lang="en-US" sz="2500" dirty="0" smtClean="0"/>
              <a:t>2. Potential energy is energy at rest while kinetic energy is energy in motion.</a:t>
            </a:r>
            <a:endParaRPr lang="en-US" sz="2500" dirty="0" smtClean="0"/>
          </a:p>
          <a:p>
            <a:pPr marL="0" indent="0">
              <a:buNone/>
            </a:pPr>
            <a:endParaRPr lang="en-US" sz="2500" b="1" dirty="0" smtClean="0"/>
          </a:p>
          <a:p>
            <a:pPr marL="0" indent="0">
              <a:buNone/>
            </a:pPr>
            <a:r>
              <a:rPr lang="en-US" sz="2500" dirty="0" smtClean="0"/>
              <a:t>3. All energy forms come in the form of heat.</a:t>
            </a:r>
            <a:endParaRPr lang="en-US" sz="2500" dirty="0" smtClean="0"/>
          </a:p>
          <a:p>
            <a:pPr marL="0" indent="0">
              <a:buNone/>
            </a:pPr>
            <a:endParaRPr lang="en-US" sz="2500" b="1" dirty="0" smtClean="0"/>
          </a:p>
          <a:p>
            <a:pPr marL="0" indent="0">
              <a:buNone/>
            </a:pPr>
            <a:r>
              <a:rPr lang="en-US" sz="2500" dirty="0" smtClean="0"/>
              <a:t>4. The law of conservation of energy applies to all matter on Earth.</a:t>
            </a:r>
            <a:endParaRPr lang="en-US" sz="2500" dirty="0" smtClean="0"/>
          </a:p>
          <a:p>
            <a:pPr marL="0" indent="0">
              <a:buNone/>
            </a:pPr>
            <a:endParaRPr lang="en-US" sz="2500" b="1" dirty="0" smtClean="0"/>
          </a:p>
          <a:p>
            <a:pPr marL="0" indent="0">
              <a:buNone/>
            </a:pPr>
            <a:r>
              <a:rPr lang="en-US" sz="2500" dirty="0" smtClean="0"/>
              <a:t>5. Energy is the ability or capacity to do work on a system</a:t>
            </a:r>
            <a:endParaRPr lang="en-US" sz="2500" dirty="0" smtClean="0"/>
          </a:p>
          <a:p>
            <a:pPr marL="0" indent="0">
              <a:buNone/>
            </a:pPr>
            <a:endParaRPr lang="en-US" sz="2500" b="1" dirty="0" smtClean="0"/>
          </a:p>
          <a:p>
            <a:pPr marL="514350" indent="-514350">
              <a:buAutoNum type="arabicPeriod"/>
            </a:pPr>
            <a:endParaRPr lang="en-US" sz="2500" dirty="0" smtClean="0"/>
          </a:p>
          <a:p>
            <a:pPr>
              <a:buNone/>
            </a:pPr>
            <a:endParaRPr lang="en-US" sz="25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4" presetClass="entr" presetSubtype="1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26" presetClass="entr" presetSubtype="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wipe(down)">
                                      <p:cBhvr>
                                        <p:cTn id="22" dur="580">
                                          <p:stCondLst>
                                            <p:cond delay="0"/>
                                          </p:stCondLst>
                                        </p:cTn>
                                        <p:tgtEl>
                                          <p:spTgt spid="3">
                                            <p:txEl>
                                              <p:pRg st="6" end="6"/>
                                            </p:txEl>
                                          </p:spTgt>
                                        </p:tgtEl>
                                      </p:cBhvr>
                                    </p:animEffect>
                                    <p:anim calcmode="lin" valueType="num">
                                      <p:cBhvr>
                                        <p:cTn id="23" dur="1822" tmFilter="0,0; 0.14,0.36; 0.43,0.73; 0.71,0.91; 1.0,1.0">
                                          <p:stCondLst>
                                            <p:cond delay="0"/>
                                          </p:stCondLst>
                                        </p:cTn>
                                        <p:tgtEl>
                                          <p:spTgt spid="3">
                                            <p:txEl>
                                              <p:pRg st="6" end="6"/>
                                            </p:txEl>
                                          </p:spTgt>
                                        </p:tgtEl>
                                        <p:attrNameLst>
                                          <p:attrName>ppt_x</p:attrName>
                                        </p:attrNameLst>
                                      </p:cBhvr>
                                      <p:tavLst>
                                        <p:tav tm="0">
                                          <p:val>
                                            <p:strVal val="#ppt_x-0.25"/>
                                          </p:val>
                                        </p:tav>
                                        <p:tav tm="100000">
                                          <p:val>
                                            <p:strVal val="#ppt_x"/>
                                          </p:val>
                                        </p:tav>
                                      </p:tavLst>
                                    </p:anim>
                                    <p:anim calcmode="lin" valueType="num">
                                      <p:cBhvr>
                                        <p:cTn id="24" dur="664" tmFilter="0.0,0.0; 0.25,0.07; 0.50,0.2; 0.75,0.467; 1.0,1.0">
                                          <p:stCondLst>
                                            <p:cond delay="0"/>
                                          </p:stCondLst>
                                        </p:cTn>
                                        <p:tgtEl>
                                          <p:spTgt spid="3">
                                            <p:txEl>
                                              <p:pRg st="6" end="6"/>
                                            </p:txEl>
                                          </p:spTgt>
                                        </p:tgtEl>
                                        <p:attrNameLst>
                                          <p:attrName>ppt_y</p:attrName>
                                        </p:attrNameLst>
                                      </p:cBhvr>
                                      <p:tavLst>
                                        <p:tav tm="0" fmla="#ppt_y-sin(pi*$)/3">
                                          <p:val>
                                            <p:fltVal val="0.5"/>
                                          </p:val>
                                        </p:tav>
                                        <p:tav tm="100000">
                                          <p:val>
                                            <p:fltVal val="1"/>
                                          </p:val>
                                        </p:tav>
                                      </p:tavLst>
                                    </p:anim>
                                    <p:anim calcmode="lin" valueType="num">
                                      <p:cBhvr>
                                        <p:cTn id="25" dur="664" tmFilter="0, 0; 0.125,0.2665; 0.25,0.4; 0.375,0.465; 0.5,0.5;  0.625,0.535; 0.75,0.6; 0.875,0.7335; 1,1">
                                          <p:stCondLst>
                                            <p:cond delay="664"/>
                                          </p:stCondLst>
                                        </p:cTn>
                                        <p:tgtEl>
                                          <p:spTgt spid="3">
                                            <p:txEl>
                                              <p:pRg st="6" end="6"/>
                                            </p:txEl>
                                          </p:spTgt>
                                        </p:tgtEl>
                                        <p:attrNameLst>
                                          <p:attrName>ppt_y</p:attrName>
                                        </p:attrNameLst>
                                      </p:cBhvr>
                                      <p:tavLst>
                                        <p:tav tm="0" fmla="#ppt_y-sin(pi*$)/9">
                                          <p:val>
                                            <p:fltVal val="0"/>
                                          </p:val>
                                        </p:tav>
                                        <p:tav tm="100000">
                                          <p:val>
                                            <p:fltVal val="1"/>
                                          </p:val>
                                        </p:tav>
                                      </p:tavLst>
                                    </p:anim>
                                    <p:anim calcmode="lin" valueType="num">
                                      <p:cBhvr>
                                        <p:cTn id="26" dur="332" tmFilter="0, 0; 0.125,0.2665; 0.25,0.4; 0.375,0.465; 0.5,0.5;  0.625,0.535; 0.75,0.6; 0.875,0.7335; 1,1">
                                          <p:stCondLst>
                                            <p:cond delay="1324"/>
                                          </p:stCondLst>
                                        </p:cTn>
                                        <p:tgtEl>
                                          <p:spTgt spid="3">
                                            <p:txEl>
                                              <p:pRg st="6" end="6"/>
                                            </p:txEl>
                                          </p:spTgt>
                                        </p:tgtEl>
                                        <p:attrNameLst>
                                          <p:attrName>ppt_y</p:attrName>
                                        </p:attrNameLst>
                                      </p:cBhvr>
                                      <p:tavLst>
                                        <p:tav tm="0" fmla="#ppt_y-sin(pi*$)/27">
                                          <p:val>
                                            <p:fltVal val="0"/>
                                          </p:val>
                                        </p:tav>
                                        <p:tav tm="100000">
                                          <p:val>
                                            <p:fltVal val="1"/>
                                          </p:val>
                                        </p:tav>
                                      </p:tavLst>
                                    </p:anim>
                                    <p:anim calcmode="lin" valueType="num">
                                      <p:cBhvr>
                                        <p:cTn id="27" dur="164" tmFilter="0, 0; 0.125,0.2665; 0.25,0.4; 0.375,0.465; 0.5,0.5;  0.625,0.535; 0.75,0.6; 0.875,0.7335; 1,1">
                                          <p:stCondLst>
                                            <p:cond delay="1656"/>
                                          </p:stCondLst>
                                        </p:cTn>
                                        <p:tgtEl>
                                          <p:spTgt spid="3">
                                            <p:txEl>
                                              <p:pRg st="6" end="6"/>
                                            </p:txEl>
                                          </p:spTgt>
                                        </p:tgtEl>
                                        <p:attrNameLst>
                                          <p:attrName>ppt_y</p:attrName>
                                        </p:attrNameLst>
                                      </p:cBhvr>
                                      <p:tavLst>
                                        <p:tav tm="0" fmla="#ppt_y-sin(pi*$)/81">
                                          <p:val>
                                            <p:fltVal val="0"/>
                                          </p:val>
                                        </p:tav>
                                        <p:tav tm="100000">
                                          <p:val>
                                            <p:fltVal val="1"/>
                                          </p:val>
                                        </p:tav>
                                      </p:tavLst>
                                    </p:anim>
                                    <p:animScale>
                                      <p:cBhvr>
                                        <p:cTn id="28" dur="26">
                                          <p:stCondLst>
                                            <p:cond delay="650"/>
                                          </p:stCondLst>
                                        </p:cTn>
                                        <p:tgtEl>
                                          <p:spTgt spid="3">
                                            <p:txEl>
                                              <p:pRg st="6" end="6"/>
                                            </p:txEl>
                                          </p:spTgt>
                                        </p:tgtEl>
                                      </p:cBhvr>
                                      <p:to x="100000" y="60000"/>
                                    </p:animScale>
                                    <p:animScale>
                                      <p:cBhvr>
                                        <p:cTn id="29" dur="166" decel="50000">
                                          <p:stCondLst>
                                            <p:cond delay="676"/>
                                          </p:stCondLst>
                                        </p:cTn>
                                        <p:tgtEl>
                                          <p:spTgt spid="3">
                                            <p:txEl>
                                              <p:pRg st="6" end="6"/>
                                            </p:txEl>
                                          </p:spTgt>
                                        </p:tgtEl>
                                      </p:cBhvr>
                                      <p:to x="100000" y="100000"/>
                                    </p:animScale>
                                    <p:animScale>
                                      <p:cBhvr>
                                        <p:cTn id="30" dur="26">
                                          <p:stCondLst>
                                            <p:cond delay="1312"/>
                                          </p:stCondLst>
                                        </p:cTn>
                                        <p:tgtEl>
                                          <p:spTgt spid="3">
                                            <p:txEl>
                                              <p:pRg st="6" end="6"/>
                                            </p:txEl>
                                          </p:spTgt>
                                        </p:tgtEl>
                                      </p:cBhvr>
                                      <p:to x="100000" y="80000"/>
                                    </p:animScale>
                                    <p:animScale>
                                      <p:cBhvr>
                                        <p:cTn id="31" dur="166" decel="50000">
                                          <p:stCondLst>
                                            <p:cond delay="1338"/>
                                          </p:stCondLst>
                                        </p:cTn>
                                        <p:tgtEl>
                                          <p:spTgt spid="3">
                                            <p:txEl>
                                              <p:pRg st="6" end="6"/>
                                            </p:txEl>
                                          </p:spTgt>
                                        </p:tgtEl>
                                      </p:cBhvr>
                                      <p:to x="100000" y="100000"/>
                                    </p:animScale>
                                    <p:animScale>
                                      <p:cBhvr>
                                        <p:cTn id="32" dur="26">
                                          <p:stCondLst>
                                            <p:cond delay="1642"/>
                                          </p:stCondLst>
                                        </p:cTn>
                                        <p:tgtEl>
                                          <p:spTgt spid="3">
                                            <p:txEl>
                                              <p:pRg st="6" end="6"/>
                                            </p:txEl>
                                          </p:spTgt>
                                        </p:tgtEl>
                                      </p:cBhvr>
                                      <p:to x="100000" y="90000"/>
                                    </p:animScale>
                                    <p:animScale>
                                      <p:cBhvr>
                                        <p:cTn id="33" dur="166" decel="50000">
                                          <p:stCondLst>
                                            <p:cond delay="1668"/>
                                          </p:stCondLst>
                                        </p:cTn>
                                        <p:tgtEl>
                                          <p:spTgt spid="3">
                                            <p:txEl>
                                              <p:pRg st="6" end="6"/>
                                            </p:txEl>
                                          </p:spTgt>
                                        </p:tgtEl>
                                      </p:cBhvr>
                                      <p:to x="100000" y="100000"/>
                                    </p:animScale>
                                    <p:animScale>
                                      <p:cBhvr>
                                        <p:cTn id="34" dur="26">
                                          <p:stCondLst>
                                            <p:cond delay="1808"/>
                                          </p:stCondLst>
                                        </p:cTn>
                                        <p:tgtEl>
                                          <p:spTgt spid="3">
                                            <p:txEl>
                                              <p:pRg st="6" end="6"/>
                                            </p:txEl>
                                          </p:spTgt>
                                        </p:tgtEl>
                                      </p:cBhvr>
                                      <p:to x="100000" y="95000"/>
                                    </p:animScale>
                                    <p:animScale>
                                      <p:cBhvr>
                                        <p:cTn id="35" dur="166" decel="50000">
                                          <p:stCondLst>
                                            <p:cond delay="1834"/>
                                          </p:stCondLst>
                                        </p:cTn>
                                        <p:tgtEl>
                                          <p:spTgt spid="3">
                                            <p:txEl>
                                              <p:pRg st="6" end="6"/>
                                            </p:txEl>
                                          </p:spTgt>
                                        </p:tgtEl>
                                      </p:cBhvr>
                                      <p:to x="100000" y="100000"/>
                                    </p:animScale>
                                  </p:childTnLst>
                                </p:cTn>
                              </p:par>
                            </p:childTnLst>
                          </p:cTn>
                        </p:par>
                      </p:childTnLst>
                    </p:cTn>
                  </p:par>
                  <p:par>
                    <p:cTn id="36" fill="hold">
                      <p:stCondLst>
                        <p:cond delay="indefinite"/>
                      </p:stCondLst>
                      <p:childTnLst>
                        <p:par>
                          <p:cTn id="37" fill="hold">
                            <p:stCondLst>
                              <p:cond delay="0"/>
                            </p:stCondLst>
                            <p:childTnLst>
                              <p:par>
                                <p:cTn id="38" presetID="6" presetClass="entr" presetSubtype="16" fill="hold" nodeType="clickEffect">
                                  <p:stCondLst>
                                    <p:cond delay="0"/>
                                  </p:stCondLst>
                                  <p:childTnLst>
                                    <p:set>
                                      <p:cBhvr>
                                        <p:cTn id="39" dur="1" fill="hold">
                                          <p:stCondLst>
                                            <p:cond delay="0"/>
                                          </p:stCondLst>
                                        </p:cTn>
                                        <p:tgtEl>
                                          <p:spTgt spid="3">
                                            <p:txEl>
                                              <p:pRg st="8" end="8"/>
                                            </p:txEl>
                                          </p:spTgt>
                                        </p:tgtEl>
                                        <p:attrNameLst>
                                          <p:attrName>style.visibility</p:attrName>
                                        </p:attrNameLst>
                                      </p:cBhvr>
                                      <p:to>
                                        <p:strVal val="visible"/>
                                      </p:to>
                                    </p:set>
                                    <p:animEffect transition="in" filter="circle(in)">
                                      <p:cBhvr>
                                        <p:cTn id="40"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530350"/>
            <a:ext cx="7974965" cy="3550920"/>
          </a:xfrm>
        </p:spPr>
        <p:txBody>
          <a:bodyPr>
            <a:normAutofit/>
          </a:bodyPr>
          <a:lstStyle/>
          <a:p>
            <a:pPr marL="0" indent="0">
              <a:buNone/>
            </a:pPr>
            <a:r>
              <a:rPr lang="en-PH" sz="4400" b="1" dirty="0">
                <a:latin typeface="Comic Sans MS" panose="030F0702030302020204" pitchFamily="66" charset="0"/>
              </a:rPr>
              <a:t>This time I will show you things you are familiar with in every day experiences and I will be asking questions about it.</a:t>
            </a:r>
            <a:endParaRPr lang="en-PH" sz="4400" b="1" dirty="0">
              <a:latin typeface="Comic Sans MS" panose="030F0702030302020204" pitchFamily="66" charset="0"/>
            </a:endParaRPr>
          </a:p>
        </p:txBody>
      </p:sp>
      <p:sp>
        <p:nvSpPr>
          <p:cNvPr id="6" name="Rectangle 5"/>
          <p:cNvSpPr/>
          <p:nvPr/>
        </p:nvSpPr>
        <p:spPr>
          <a:xfrm>
            <a:off x="457200" y="228600"/>
            <a:ext cx="7696199" cy="1106805"/>
          </a:xfrm>
          <a:prstGeom prst="rect">
            <a:avLst/>
          </a:prstGeom>
          <a:noFill/>
        </p:spPr>
        <p:txBody>
          <a:bodyPr wrap="square" lIns="91440" tIns="45720" rIns="91440" bIns="45720">
            <a:spAutoFit/>
          </a:bodyPr>
          <a:lstStyle/>
          <a:p>
            <a:pPr algn="ctr"/>
            <a:r>
              <a:rPr lang="en-PH" altLang="en-US" sz="6600" dirty="0"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Berlin Sans FB Demi" panose="020E0802020502020306" pitchFamily="34" charset="0"/>
              </a:rPr>
              <a:t>Q&amp;A</a:t>
            </a:r>
            <a:endParaRPr lang="en-PH" altLang="en-US" sz="660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Berlin Sans FB Demi" panose="020E0802020502020306"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454659" y="161290"/>
            <a:ext cx="6347713" cy="1320800"/>
          </a:xfrm>
        </p:spPr>
        <p:txBody>
          <a:bodyPr/>
          <a:p>
            <a:r>
              <a:rPr lang="en-PH" altLang="en-US"/>
              <a:t>Q&amp;A</a:t>
            </a:r>
            <a:endParaRPr lang="en-PH" altLang="en-US"/>
          </a:p>
        </p:txBody>
      </p:sp>
      <p:pic>
        <p:nvPicPr>
          <p:cNvPr id="11" name="Picture 11" descr="Image result for using cellphones filipino"/>
          <p:cNvPicPr>
            <a:picLocks noChangeAspect="1" noChangeArrowheads="1"/>
          </p:cNvPicPr>
          <p:nvPr>
            <p:ph idx="1"/>
          </p:nvPr>
        </p:nvPicPr>
        <p:blipFill>
          <a:blip r:embed="rId1">
            <a:extLst>
              <a:ext uri="{28A0092B-C50C-407E-A947-70E740481C1C}">
                <a14:useLocalDpi xmlns:a14="http://schemas.microsoft.com/office/drawing/2010/main" val="0"/>
              </a:ext>
            </a:extLst>
          </a:blip>
          <a:srcRect/>
          <a:stretch>
            <a:fillRect/>
          </a:stretch>
        </p:blipFill>
        <p:spPr>
          <a:xfrm>
            <a:off x="2047240" y="1394460"/>
            <a:ext cx="3726815" cy="1999615"/>
          </a:xfrm>
          <a:prstGeom prst="rect">
            <a:avLst/>
          </a:prstGeom>
          <a:noFill/>
          <a:ln>
            <a:noFill/>
          </a:ln>
        </p:spPr>
      </p:pic>
      <p:sp>
        <p:nvSpPr>
          <p:cNvPr id="100" name="Text Box 99"/>
          <p:cNvSpPr txBox="1"/>
          <p:nvPr/>
        </p:nvSpPr>
        <p:spPr>
          <a:xfrm>
            <a:off x="1446530" y="3650933"/>
            <a:ext cx="5080000" cy="2306955"/>
          </a:xfrm>
          <a:prstGeom prst="rect">
            <a:avLst/>
          </a:prstGeom>
          <a:noFill/>
          <a:ln w="9525">
            <a:noFill/>
          </a:ln>
        </p:spPr>
        <p:txBody>
          <a:bodyPr>
            <a:spAutoFit/>
          </a:bodyPr>
          <a:p>
            <a:pPr marL="228600" indent="-228600"/>
            <a:r>
              <a:rPr sz="2400" b="0">
                <a:latin typeface="Arial" panose="020B0604020202020204" pitchFamily="34" charset="0"/>
                <a:cs typeface="Arial" panose="020B0604020202020204" pitchFamily="34" charset="0"/>
              </a:rPr>
              <a:t>1. When using cellphones, why can you connect wireless to other people in different places? How do you know it is there? Do you see how this radio waves moves in the surrounding? </a:t>
            </a:r>
            <a:endParaRPr lang="en-US" sz="2400" b="0">
              <a:latin typeface="Arial" panose="020B0604020202020204" pitchFamily="34" charset="0"/>
              <a:cs typeface="Arial" panose="020B0604020202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609599" y="1752600"/>
            <a:ext cx="6347713" cy="1320800"/>
          </a:xfrm>
        </p:spPr>
        <p:txBody>
          <a:bodyPr/>
          <a:p>
            <a:r>
              <a:rPr lang="en-US"/>
              <a:t>Will you give ways on how we can make it visible?</a:t>
            </a: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PH" altLang="en-US"/>
              <a:t>Q&amp;A</a:t>
            </a:r>
            <a:endParaRPr lang="en-PH" altLang="en-US"/>
          </a:p>
        </p:txBody>
      </p:sp>
      <p:sp>
        <p:nvSpPr>
          <p:cNvPr id="100" name="Text Box 99"/>
          <p:cNvSpPr txBox="1"/>
          <p:nvPr/>
        </p:nvSpPr>
        <p:spPr>
          <a:xfrm>
            <a:off x="788670" y="4871720"/>
            <a:ext cx="6734175" cy="1568450"/>
          </a:xfrm>
          <a:prstGeom prst="rect">
            <a:avLst/>
          </a:prstGeom>
          <a:noFill/>
          <a:ln w="9525">
            <a:noFill/>
          </a:ln>
        </p:spPr>
        <p:txBody>
          <a:bodyPr wrap="square">
            <a:spAutoFit/>
          </a:bodyPr>
          <a:p>
            <a:pPr marL="228600" indent="-228600"/>
            <a:r>
              <a:rPr sz="2400" b="0">
                <a:latin typeface="Arial" panose="020B0604020202020204" pitchFamily="34" charset="0"/>
                <a:cs typeface="Arial" panose="020B0604020202020204" pitchFamily="34" charset="0"/>
              </a:rPr>
              <a:t>1. How about, how do you know that x-rays passed through you when you have chest X-ray? Do you see the waves coming and passing through your body?</a:t>
            </a:r>
            <a:endParaRPr lang="en-US" sz="2400" b="0">
              <a:latin typeface="Arial" panose="020B0604020202020204" pitchFamily="34" charset="0"/>
              <a:cs typeface="Arial" panose="020B0604020202020204" pitchFamily="34" charset="0"/>
            </a:endParaRPr>
          </a:p>
        </p:txBody>
      </p:sp>
      <p:pic>
        <p:nvPicPr>
          <p:cNvPr id="4" name="Picture 3"/>
          <p:cNvPicPr/>
          <p:nvPr/>
        </p:nvPicPr>
        <p:blipFill>
          <a:blip r:embed="rId1"/>
          <a:stretch>
            <a:fillRect/>
          </a:stretch>
        </p:blipFill>
        <p:spPr>
          <a:xfrm>
            <a:off x="1402080" y="1242060"/>
            <a:ext cx="5355590" cy="3075305"/>
          </a:xfrm>
          <a:prstGeom prst="rect">
            <a:avLst/>
          </a:prstGeom>
          <a:noFill/>
          <a:ln w="9525">
            <a:noFill/>
          </a:ln>
        </p:spPr>
      </p:pic>
      <p:sp>
        <p:nvSpPr>
          <p:cNvPr id="101" name="Text Box 100"/>
          <p:cNvSpPr txBox="1"/>
          <p:nvPr/>
        </p:nvSpPr>
        <p:spPr>
          <a:xfrm>
            <a:off x="2032000" y="3979863"/>
            <a:ext cx="5080000" cy="891540"/>
          </a:xfrm>
          <a:prstGeom prst="rect">
            <a:avLst/>
          </a:prstGeom>
          <a:noFill/>
          <a:ln w="9525">
            <a:noFill/>
          </a:ln>
        </p:spPr>
        <p:txBody>
          <a:bodyPr>
            <a:spAutoFit/>
          </a:bodyPr>
          <a:p>
            <a:pPr indent="0"/>
            <a:r>
              <a:rPr sz="1100" b="0">
                <a:latin typeface="Arial" panose="020B0604020202020204" pitchFamily="34" charset="0"/>
                <a:cs typeface="Arial" panose="020B0604020202020204" pitchFamily="34" charset="0"/>
              </a:rPr>
              <a:t> </a:t>
            </a:r>
            <a:endParaRPr sz="900" b="0" u="sng">
              <a:solidFill>
                <a:srgbClr val="0000FF"/>
              </a:solidFill>
              <a:latin typeface="Arial" panose="020B0604020202020204" pitchFamily="34" charset="0"/>
              <a:cs typeface="Arial" panose="020B0604020202020204" pitchFamily="34" charset="0"/>
            </a:endParaRPr>
          </a:p>
          <a:p>
            <a:pPr indent="0"/>
            <a:r>
              <a:rPr sz="900" b="0" u="sng">
                <a:solidFill>
                  <a:srgbClr val="0000FF"/>
                </a:solidFill>
                <a:latin typeface="Arial" panose="020B0604020202020204" pitchFamily="34" charset="0"/>
                <a:cs typeface="Arial" panose="020B0604020202020204" pitchFamily="34" charset="0"/>
                <a:hlinkClick r:id="rId2"/>
              </a:rPr>
              <a:t>http://www.ghyoom.net/</a:t>
            </a:r>
            <a:r>
              <a:rPr sz="1000" b="0">
                <a:latin typeface="Arial" panose="020B0604020202020204" pitchFamily="34" charset="0"/>
                <a:cs typeface="Arial" panose="020B0604020202020204" pitchFamily="34" charset="0"/>
              </a:rPr>
              <a:t> Can you give ways on how you could it?</a:t>
            </a:r>
            <a:r>
              <a:rPr sz="1100" b="0">
                <a:latin typeface="Arial" panose="020B0604020202020204" pitchFamily="34" charset="0"/>
                <a:cs typeface="Arial" panose="020B0604020202020204" pitchFamily="34" charset="0"/>
              </a:rPr>
              <a:t> </a:t>
            </a: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133985" y="1935480"/>
            <a:ext cx="7517765" cy="1695450"/>
          </a:xfrm>
        </p:spPr>
        <p:txBody>
          <a:bodyPr/>
          <a:p>
            <a:r>
              <a:rPr lang="en-US" sz="4800"/>
              <a:t> Can you give ways on how you </a:t>
            </a:r>
            <a:r>
              <a:rPr lang="en-PH" altLang="en-US" sz="4800"/>
              <a:t>see</a:t>
            </a:r>
            <a:r>
              <a:rPr lang="en-US" sz="4800"/>
              <a:t> it?</a:t>
            </a:r>
            <a:endParaRPr lang="en-US" sz="48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4169" y="161290"/>
            <a:ext cx="6347713" cy="1320800"/>
          </a:xfrm>
        </p:spPr>
        <p:txBody>
          <a:bodyPr/>
          <a:lstStyle/>
          <a:p>
            <a:r>
              <a:rPr lang="en-US" b="1" dirty="0" smtClean="0"/>
              <a:t>PRE - LAB</a:t>
            </a:r>
            <a:endParaRPr lang="en-US" b="1" dirty="0"/>
          </a:p>
        </p:txBody>
      </p:sp>
      <p:sp>
        <p:nvSpPr>
          <p:cNvPr id="3" name="Content Placeholder 2"/>
          <p:cNvSpPr>
            <a:spLocks noGrp="1"/>
          </p:cNvSpPr>
          <p:nvPr>
            <p:ph idx="1"/>
          </p:nvPr>
        </p:nvSpPr>
        <p:spPr>
          <a:xfrm>
            <a:off x="344170" y="780415"/>
            <a:ext cx="7893050" cy="5434965"/>
          </a:xfrm>
        </p:spPr>
        <p:txBody>
          <a:bodyPr>
            <a:noAutofit/>
          </a:bodyPr>
          <a:lstStyle/>
          <a:p>
            <a:pPr marL="0" indent="0">
              <a:buNone/>
            </a:pPr>
            <a:r>
              <a:rPr lang="en-US" sz="1600" b="1" dirty="0" smtClean="0"/>
              <a:t>Materials:</a:t>
            </a:r>
            <a:endParaRPr lang="en-US" sz="1600" b="1" dirty="0" smtClean="0"/>
          </a:p>
          <a:p>
            <a:pPr marL="0" indent="0">
              <a:buNone/>
            </a:pPr>
            <a:r>
              <a:rPr lang="en-US" sz="1200" dirty="0" smtClean="0"/>
              <a:t>We will now do an activity about ionizing radiation. Kindly check the materials on your working table if they are complete. Make sure you have the following;</a:t>
            </a:r>
            <a:endParaRPr lang="en-US" sz="1400" dirty="0" smtClean="0"/>
          </a:p>
          <a:p>
            <a:pPr marL="0" indent="0">
              <a:buNone/>
            </a:pPr>
            <a:r>
              <a:rPr lang="en-US" sz="1200" dirty="0" smtClean="0"/>
              <a:t>A.Materials needed for the Cloud Chamber:</a:t>
            </a:r>
            <a:endParaRPr lang="en-US" sz="1200" dirty="0" smtClean="0"/>
          </a:p>
          <a:p>
            <a:pPr marL="0" indent="0">
              <a:buNone/>
            </a:pPr>
            <a:r>
              <a:rPr lang="en-US" sz="1200" dirty="0" smtClean="0"/>
              <a:t>small transparent container with transparent lid</a:t>
            </a:r>
            <a:endParaRPr lang="en-US" sz="1200" dirty="0" smtClean="0"/>
          </a:p>
          <a:p>
            <a:pPr marL="0" indent="0">
              <a:buNone/>
            </a:pPr>
            <a:r>
              <a:rPr lang="en-US" sz="1200" dirty="0" smtClean="0"/>
              <a:t>flat black spray paint/black cartolina</a:t>
            </a:r>
            <a:endParaRPr lang="en-US" sz="1200" dirty="0" smtClean="0"/>
          </a:p>
          <a:p>
            <a:pPr marL="0" indent="0">
              <a:buNone/>
            </a:pPr>
            <a:r>
              <a:rPr lang="en-US" sz="1200" dirty="0" smtClean="0"/>
              <a:t>blotter paper</a:t>
            </a:r>
            <a:endParaRPr lang="en-US" sz="1200" dirty="0" smtClean="0"/>
          </a:p>
          <a:p>
            <a:pPr marL="0" indent="0">
              <a:buNone/>
            </a:pPr>
            <a:r>
              <a:rPr lang="en-US" sz="1200" dirty="0" smtClean="0"/>
              <a:t>pure ethyl alcohol</a:t>
            </a:r>
            <a:endParaRPr lang="en-US" sz="1200" dirty="0" smtClean="0"/>
          </a:p>
          <a:p>
            <a:pPr marL="0" indent="0">
              <a:buNone/>
            </a:pPr>
            <a:r>
              <a:rPr lang="en-US" sz="1200" dirty="0" smtClean="0"/>
              <a:t>radioactive source</a:t>
            </a:r>
            <a:endParaRPr lang="en-US" sz="1200" dirty="0" smtClean="0"/>
          </a:p>
          <a:p>
            <a:pPr marL="0" indent="0">
              <a:buNone/>
            </a:pPr>
            <a:r>
              <a:rPr lang="en-US" sz="1200" dirty="0" smtClean="0"/>
              <a:t>masking tape</a:t>
            </a:r>
            <a:endParaRPr lang="en-US" sz="1200" dirty="0" smtClean="0"/>
          </a:p>
          <a:p>
            <a:pPr marL="0" indent="0">
              <a:buNone/>
            </a:pPr>
            <a:r>
              <a:rPr lang="en-US" sz="1200" dirty="0" smtClean="0"/>
              <a:t>dry ice</a:t>
            </a:r>
            <a:endParaRPr lang="en-US" sz="1200" dirty="0" smtClean="0"/>
          </a:p>
          <a:p>
            <a:pPr marL="0" indent="0">
              <a:buNone/>
            </a:pPr>
            <a:r>
              <a:rPr lang="en-US" sz="1200" dirty="0" smtClean="0"/>
              <a:t>Styrofoam square</a:t>
            </a:r>
            <a:endParaRPr lang="en-US" sz="1200" dirty="0" smtClean="0"/>
          </a:p>
          <a:p>
            <a:pPr marL="0" indent="0">
              <a:buNone/>
            </a:pPr>
            <a:r>
              <a:rPr lang="en-US" sz="1200" dirty="0" smtClean="0"/>
              <a:t>flashlight</a:t>
            </a:r>
            <a:endParaRPr lang="en-US" sz="1200" dirty="0" smtClean="0"/>
          </a:p>
          <a:p>
            <a:pPr marL="0" indent="0">
              <a:buNone/>
            </a:pPr>
            <a:r>
              <a:rPr lang="en-US" sz="1200" dirty="0" smtClean="0"/>
              <a:t>gloves or tongs to handle the dry ice</a:t>
            </a:r>
            <a:endParaRPr lang="en-US" sz="1200" dirty="0" smtClean="0"/>
          </a:p>
          <a:p>
            <a:pPr marL="0" indent="0">
              <a:buNone/>
            </a:pPr>
            <a:endParaRPr lang="en-US" sz="1200" dirty="0" smtClean="0"/>
          </a:p>
          <a:p>
            <a:pPr marL="0" indent="0">
              <a:buNone/>
            </a:pPr>
            <a:r>
              <a:rPr lang="en-US" sz="1200" dirty="0" smtClean="0"/>
              <a:t>B. Materials for group output</a:t>
            </a:r>
            <a:endParaRPr lang="en-US" sz="1200" dirty="0" smtClean="0"/>
          </a:p>
          <a:p>
            <a:pPr marL="0" indent="0">
              <a:buNone/>
            </a:pPr>
            <a:r>
              <a:rPr lang="en-US" sz="1200" dirty="0" smtClean="0"/>
              <a:t>cartolina</a:t>
            </a:r>
            <a:endParaRPr lang="en-US" sz="1200" dirty="0" smtClean="0"/>
          </a:p>
          <a:p>
            <a:pPr marL="0" indent="0">
              <a:buNone/>
            </a:pPr>
            <a:r>
              <a:rPr lang="en-US" sz="1200" dirty="0" smtClean="0"/>
              <a:t>permanent marker</a:t>
            </a:r>
            <a:endParaRPr lang="en-US" sz="1200" dirty="0" smtClean="0"/>
          </a:p>
          <a:p>
            <a:pPr marL="0" indent="0">
              <a:buNone/>
            </a:pPr>
            <a:r>
              <a:rPr lang="en-US" sz="1200" dirty="0" smtClean="0"/>
              <a:t>tape</a:t>
            </a:r>
            <a:endParaRPr lang="en-US" sz="12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0</TotalTime>
  <Words>5027</Words>
  <Application>WPS Presentation</Application>
  <PresentationFormat>On-screen Show (4:3)</PresentationFormat>
  <Paragraphs>186</Paragraphs>
  <Slides>21</Slides>
  <Notes>0</Notes>
  <HiddenSlides>0</HiddenSlides>
  <MMClips>0</MMClips>
  <ScaleCrop>false</ScaleCrop>
  <HeadingPairs>
    <vt:vector size="6" baseType="variant">
      <vt:variant>
        <vt:lpstr>已用的字体</vt:lpstr>
      </vt:variant>
      <vt:variant>
        <vt:i4>15</vt:i4>
      </vt:variant>
      <vt:variant>
        <vt:lpstr>主题</vt:lpstr>
      </vt:variant>
      <vt:variant>
        <vt:i4>1</vt:i4>
      </vt:variant>
      <vt:variant>
        <vt:lpstr>幻灯片标题</vt:lpstr>
      </vt:variant>
      <vt:variant>
        <vt:i4>21</vt:i4>
      </vt:variant>
    </vt:vector>
  </HeadingPairs>
  <TitlesOfParts>
    <vt:vector size="37" baseType="lpstr">
      <vt:lpstr>Arial</vt:lpstr>
      <vt:lpstr>SimSun</vt:lpstr>
      <vt:lpstr>Wingdings</vt:lpstr>
      <vt:lpstr>Wingdings 3</vt:lpstr>
      <vt:lpstr>Arial</vt:lpstr>
      <vt:lpstr>Aharoni</vt:lpstr>
      <vt:lpstr>Curlz MT</vt:lpstr>
      <vt:lpstr>Comic Sans MS</vt:lpstr>
      <vt:lpstr>Berlin Sans FB Demi</vt:lpstr>
      <vt:lpstr>Trebuchet MS</vt:lpstr>
      <vt:lpstr>Microsoft YaHei</vt:lpstr>
      <vt:lpstr/>
      <vt:lpstr>Arial Unicode MS</vt:lpstr>
      <vt:lpstr>Calibri</vt:lpstr>
      <vt:lpstr>Segoe Print</vt:lpstr>
      <vt:lpstr>Facet</vt:lpstr>
      <vt:lpstr>DEMONSTRATION TEACHING</vt:lpstr>
      <vt:lpstr>FACT OR BLUFF</vt:lpstr>
      <vt:lpstr>FACT or BLUFF</vt:lpstr>
      <vt:lpstr>PowerPoint 演示文稿</vt:lpstr>
      <vt:lpstr>Q&amp;A</vt:lpstr>
      <vt:lpstr>Will you give ways on how we can make it visible?</vt:lpstr>
      <vt:lpstr>Q&amp;A</vt:lpstr>
      <vt:lpstr> Can you give ways on how you see it?</vt:lpstr>
      <vt:lpstr>PRE - LAB</vt:lpstr>
      <vt:lpstr>ACTIVITY PROPER</vt:lpstr>
      <vt:lpstr>Guide questions</vt:lpstr>
      <vt:lpstr>Processing Questions for Application</vt:lpstr>
      <vt:lpstr>PowerPoint 演示文稿</vt:lpstr>
      <vt:lpstr>GENERALIZATION</vt:lpstr>
      <vt:lpstr>TRUE, FALSE OR UNDECIDED?</vt:lpstr>
      <vt:lpstr>TRUE, FALSE OR UNDECIDED?</vt:lpstr>
      <vt:lpstr>Career Spotlight</vt:lpstr>
      <vt:lpstr>Career Spotlight</vt:lpstr>
      <vt:lpstr>Teacher</vt:lpstr>
      <vt:lpstr>ASSIGNMENT</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DEMONSTRATION TEACHING</dc:title>
  <dc:creator>AJ</dc:creator>
  <cp:lastModifiedBy>Ana Jamille</cp:lastModifiedBy>
  <cp:revision>97</cp:revision>
  <dcterms:created xsi:type="dcterms:W3CDTF">2015-06-09T08:16:00Z</dcterms:created>
  <dcterms:modified xsi:type="dcterms:W3CDTF">2018-01-31T11:54:11Z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1033-10.2.0.5965</vt:lpwstr>
  </property>
</Properties>
</file>